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7" r:id="rId2"/>
    <p:sldId id="286" r:id="rId3"/>
    <p:sldId id="287" r:id="rId4"/>
    <p:sldId id="306" r:id="rId5"/>
    <p:sldId id="307" r:id="rId6"/>
    <p:sldId id="288"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28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982" autoAdjust="0"/>
    <p:restoredTop sz="94660"/>
  </p:normalViewPr>
  <p:slideViewPr>
    <p:cSldViewPr snapToGrid="0">
      <p:cViewPr varScale="1">
        <p:scale>
          <a:sx n="73" d="100"/>
          <a:sy n="73" d="100"/>
        </p:scale>
        <p:origin x="-420"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3BA473-6656-4946-84C4-143148A83C4B}" type="datetimeFigureOut">
              <a:rPr lang="en-US" smtClean="0"/>
              <a:pPr/>
              <a:t>8/7/2019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7AA577-E705-4202-87F8-D22C7E01D2E2}" type="slidenum">
              <a:rPr lang="en-US" smtClean="0"/>
              <a:pPr/>
              <a:t>‹#›</a:t>
            </a:fld>
            <a:endParaRPr lang="en-US"/>
          </a:p>
        </p:txBody>
      </p:sp>
    </p:spTree>
    <p:extLst>
      <p:ext uri="{BB962C8B-B14F-4D97-AF65-F5344CB8AC3E}">
        <p14:creationId xmlns="" xmlns:p14="http://schemas.microsoft.com/office/powerpoint/2010/main" val="2256610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10</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11</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12</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13</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14</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15</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16</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17</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18</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19</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2</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20</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21</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7AA577-E705-4202-87F8-D22C7E01D2E2}" type="slidenum">
              <a:rPr lang="en-US" smtClean="0"/>
              <a:pPr/>
              <a:t>22</a:t>
            </a:fld>
            <a:endParaRPr lang="en-US"/>
          </a:p>
        </p:txBody>
      </p:sp>
    </p:spTree>
    <p:extLst>
      <p:ext uri="{BB962C8B-B14F-4D97-AF65-F5344CB8AC3E}">
        <p14:creationId xmlns="" xmlns:p14="http://schemas.microsoft.com/office/powerpoint/2010/main" val="137432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3</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0C2347-B6F6-497E-AD2B-70D9F9BA0173}" type="slidenum">
              <a:rPr lang="en-US" smtClean="0"/>
              <a:pPr/>
              <a:t>4</a:t>
            </a:fld>
            <a:endParaRPr lang="en-US"/>
          </a:p>
        </p:txBody>
      </p:sp>
    </p:spTree>
    <p:extLst>
      <p:ext uri="{BB962C8B-B14F-4D97-AF65-F5344CB8AC3E}">
        <p14:creationId xmlns="" xmlns:p14="http://schemas.microsoft.com/office/powerpoint/2010/main" val="1518707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0C2347-B6F6-497E-AD2B-70D9F9BA0173}" type="slidenum">
              <a:rPr lang="en-US" smtClean="0"/>
              <a:pPr/>
              <a:t>5</a:t>
            </a:fld>
            <a:endParaRPr lang="en-US"/>
          </a:p>
        </p:txBody>
      </p:sp>
    </p:spTree>
    <p:extLst>
      <p:ext uri="{BB962C8B-B14F-4D97-AF65-F5344CB8AC3E}">
        <p14:creationId xmlns="" xmlns:p14="http://schemas.microsoft.com/office/powerpoint/2010/main" val="151870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6</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7</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8</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B10A36-A5D6-4FB1-AD08-F17CBC293B66}" type="slidenum">
              <a:rPr lang="en-US" smtClean="0">
                <a:solidFill>
                  <a:prstClr val="black"/>
                </a:solidFill>
              </a:rPr>
              <a:pPr/>
              <a:t>9</a:t>
            </a:fld>
            <a:endParaRPr lang="en-US">
              <a:solidFill>
                <a:prstClr val="black"/>
              </a:solidFill>
            </a:endParaRPr>
          </a:p>
        </p:txBody>
      </p:sp>
    </p:spTree>
    <p:extLst>
      <p:ext uri="{BB962C8B-B14F-4D97-AF65-F5344CB8AC3E}">
        <p14:creationId xmlns="" xmlns:p14="http://schemas.microsoft.com/office/powerpoint/2010/main" val="3881659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4424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3415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574239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dirty="0" smtClean="0"/>
          </a:p>
        </p:txBody>
      </p:sp>
      <p:sp>
        <p:nvSpPr>
          <p:cNvPr id="5" name="Rectangle 4"/>
          <p:cNvSpPr>
            <a:spLocks noGrp="1" noChangeArrowheads="1"/>
          </p:cNvSpPr>
          <p:nvPr>
            <p:ph type="dt" sz="half" idx="10"/>
          </p:nvPr>
        </p:nvSpPr>
        <p:spPr/>
        <p:txBody>
          <a:bodyPr/>
          <a:lstStyle>
            <a:lvl1pPr>
              <a:defRPr/>
            </a:lvl1pPr>
          </a:lstStyle>
          <a:p>
            <a:pPr>
              <a:defRPr/>
            </a:pPr>
            <a:endParaRPr lang="en-US" dirty="0">
              <a:solidFill>
                <a:prstClr val="black">
                  <a:tint val="75000"/>
                </a:prstClr>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11D7A5E-F459-4405-958D-63967594A45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 xmlns:p14="http://schemas.microsoft.com/office/powerpoint/2010/main" val="3509768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09651" y="153993"/>
            <a:ext cx="10363200" cy="7588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09651" y="1296988"/>
            <a:ext cx="10363200" cy="2743200"/>
          </a:xfrm>
        </p:spPr>
        <p:txBody>
          <a:bodyPr rtlCol="0">
            <a:normAutofit/>
          </a:bodyPr>
          <a:lstStyle/>
          <a:p>
            <a:pPr lvl="0"/>
            <a:endParaRPr lang="en-US" noProof="0" smtClean="0"/>
          </a:p>
        </p:txBody>
      </p:sp>
      <p:sp>
        <p:nvSpPr>
          <p:cNvPr id="4" name="Slide Number Placeholder 3"/>
          <p:cNvSpPr>
            <a:spLocks noGrp="1"/>
          </p:cNvSpPr>
          <p:nvPr>
            <p:ph type="sldNum" sz="quarter" idx="10"/>
          </p:nvPr>
        </p:nvSpPr>
        <p:spPr/>
        <p:txBody>
          <a:bodyPr/>
          <a:lstStyle>
            <a:lvl1pPr>
              <a:defRPr/>
            </a:lvl1pPr>
          </a:lstStyle>
          <a:p>
            <a:pPr>
              <a:defRPr/>
            </a:pPr>
            <a:fld id="{03931310-B11E-410C-9146-F9C525D8CA12}" type="slidenum">
              <a:rPr lang="en-US">
                <a:solidFill>
                  <a:prstClr val="black">
                    <a:tint val="75000"/>
                  </a:prstClr>
                </a:solidFill>
              </a:rPr>
              <a:pPr>
                <a:defRPr/>
              </a:pPr>
              <a:t>‹#›</a:t>
            </a:fld>
            <a:endParaRPr lang="en-US">
              <a:solidFill>
                <a:prstClr val="black">
                  <a:tint val="75000"/>
                </a:prstClr>
              </a:solidFill>
              <a:latin typeface="Times" charset="0"/>
            </a:endParaRPr>
          </a:p>
        </p:txBody>
      </p:sp>
    </p:spTree>
    <p:extLst>
      <p:ext uri="{BB962C8B-B14F-4D97-AF65-F5344CB8AC3E}">
        <p14:creationId xmlns="" xmlns:p14="http://schemas.microsoft.com/office/powerpoint/2010/main" val="2239493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269434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177732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72961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199348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31686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830288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46232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915729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A7E532-622A-4FB2-AD63-6F5FFB70DCDE}" type="datetimeFigureOut">
              <a:rPr lang="en-US" smtClean="0">
                <a:solidFill>
                  <a:prstClr val="black">
                    <a:tint val="75000"/>
                  </a:prstClr>
                </a:solidFill>
              </a:rPr>
              <a:pPr/>
              <a:t>8/7/2019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7D8CCC-B740-46EC-A8DC-2932E73B843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658927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gi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60400" y="1591733"/>
            <a:ext cx="10888133" cy="3522134"/>
          </a:xfrm>
        </p:spPr>
        <p:txBody>
          <a:bodyPr>
            <a:noAutofit/>
          </a:bodyPr>
          <a:lstStyle/>
          <a:p>
            <a:r>
              <a:rPr lang="en-US" sz="6000" dirty="0" smtClean="0">
                <a:latin typeface="Arial Narrow" pitchFamily="34" charset="0"/>
              </a:rPr>
              <a:t>AUDIO ENGINEERING OPERATION AND </a:t>
            </a:r>
            <a:br>
              <a:rPr lang="en-US" sz="6000" dirty="0" smtClean="0">
                <a:latin typeface="Arial Narrow" pitchFamily="34" charset="0"/>
              </a:rPr>
            </a:br>
            <a:r>
              <a:rPr lang="en-US" sz="6000" dirty="0" smtClean="0">
                <a:latin typeface="Arial Narrow" pitchFamily="34" charset="0"/>
              </a:rPr>
              <a:t>MAINTENANCE DAY 3.</a:t>
            </a:r>
            <a:br>
              <a:rPr lang="en-US" sz="6000" dirty="0" smtClean="0">
                <a:latin typeface="Arial Narrow" pitchFamily="34" charset="0"/>
              </a:rPr>
            </a:br>
            <a:endParaRPr lang="en-US" sz="6000" dirty="0">
              <a:latin typeface="Arial Narrow" pitchFamily="34" charset="0"/>
            </a:endParaRPr>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48267"/>
            <a:ext cx="11006667" cy="4605866"/>
          </a:xfrm>
        </p:spPr>
        <p:txBody>
          <a:bodyPr>
            <a:normAutofit/>
          </a:bodyPr>
          <a:lstStyle/>
          <a:p>
            <a:r>
              <a:rPr lang="en-US" dirty="0" smtClean="0"/>
              <a:t>These six categories include different transducer types, or approaches to converting sound waves into electrical energy. </a:t>
            </a:r>
            <a:br>
              <a:rPr lang="en-US" dirty="0" smtClean="0"/>
            </a:br>
            <a:r>
              <a:rPr lang="en-US" dirty="0" smtClean="0"/>
              <a:t>In this class we'll discuss the most popular types of </a:t>
            </a:r>
            <a:r>
              <a:rPr lang="en-US" dirty="0" err="1" smtClean="0"/>
              <a:t>mics</a:t>
            </a:r>
            <a:r>
              <a:rPr lang="en-US" dirty="0" smtClean="0"/>
              <a:t> and their characteristics. —</a:t>
            </a:r>
            <a:br>
              <a:rPr lang="en-US" dirty="0" smtClean="0"/>
            </a:b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48267"/>
            <a:ext cx="11006667" cy="4605866"/>
          </a:xfrm>
        </p:spPr>
        <p:txBody>
          <a:bodyPr>
            <a:normAutofit/>
          </a:bodyPr>
          <a:lstStyle/>
          <a:p>
            <a:r>
              <a:rPr lang="en-US" b="1" dirty="0" smtClean="0"/>
              <a:t>Dynamic Microphones</a:t>
            </a:r>
            <a:br>
              <a:rPr lang="en-US" b="1" dirty="0" smtClean="0"/>
            </a:br>
            <a:r>
              <a:rPr lang="en-US" b="1" dirty="0" smtClean="0"/>
              <a:t>T</a:t>
            </a:r>
            <a:r>
              <a:rPr lang="en-US" dirty="0" smtClean="0"/>
              <a:t>he dynamic </a:t>
            </a:r>
            <a:r>
              <a:rPr lang="en-US" dirty="0" err="1" smtClean="0"/>
              <a:t>mic</a:t>
            </a:r>
            <a:r>
              <a:rPr lang="en-US" dirty="0" smtClean="0"/>
              <a:t> (also called a moving-coil microphone) is considered the most rugged professional microphone.</a:t>
            </a:r>
            <a:br>
              <a:rPr lang="en-US" dirty="0" smtClean="0"/>
            </a:br>
            <a:r>
              <a:rPr lang="en-US" dirty="0" smtClean="0"/>
              <a:t/>
            </a:r>
            <a:br>
              <a:rPr lang="en-US" dirty="0" smtClean="0"/>
            </a:b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48267"/>
            <a:ext cx="11006667" cy="4605866"/>
          </a:xfrm>
        </p:spPr>
        <p:txBody>
          <a:bodyPr>
            <a:normAutofit/>
          </a:bodyPr>
          <a:lstStyle/>
          <a:p>
            <a:r>
              <a:rPr lang="en-US" dirty="0" smtClean="0"/>
              <a:t>When sound waves hit the diaphragm they move the coil of wire within the magnetic field. As a result, a small electrical current is generated that corresponds to the original sound waves. This signal must be amplified thousands of times.</a:t>
            </a: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966" y="1909964"/>
            <a:ext cx="11006667" cy="4605866"/>
          </a:xfrm>
        </p:spPr>
        <p:txBody>
          <a:bodyPr>
            <a:noAutofit/>
          </a:bodyPr>
          <a:lstStyle/>
          <a:p>
            <a:r>
              <a:rPr lang="en-US" sz="5400" b="1" dirty="0" smtClean="0"/>
              <a:t> W</a:t>
            </a:r>
            <a:r>
              <a:rPr lang="en-US" sz="5400" dirty="0" smtClean="0"/>
              <a:t>hen small size, optimum sensitivity, and the best quality are all prime considerations, another type of </a:t>
            </a:r>
            <a:r>
              <a:rPr lang="en-US" sz="5400" dirty="0" err="1" smtClean="0"/>
              <a:t>mic</a:t>
            </a:r>
            <a:r>
              <a:rPr lang="en-US" sz="5400" dirty="0" smtClean="0"/>
              <a:t>, the condenser </a:t>
            </a:r>
            <a:r>
              <a:rPr lang="en-US" sz="5400" dirty="0" err="1" smtClean="0"/>
              <a:t>mic</a:t>
            </a:r>
            <a:r>
              <a:rPr lang="en-US" sz="5400" dirty="0" smtClean="0"/>
              <a:t>, is often preferred.  </a:t>
            </a:r>
            <a:br>
              <a:rPr lang="en-US" sz="5400" dirty="0" smtClean="0"/>
            </a:br>
            <a:r>
              <a:rPr lang="en-US" sz="5400" dirty="0" smtClean="0"/>
              <a:t> </a:t>
            </a:r>
            <a:br>
              <a:rPr lang="en-US" sz="5400" dirty="0" smtClean="0"/>
            </a:br>
            <a:r>
              <a:rPr lang="en-US" sz="5400" dirty="0" smtClean="0"/>
              <a:t/>
            </a:r>
            <a:br>
              <a:rPr lang="en-US" sz="5400" dirty="0" smtClean="0"/>
            </a:br>
            <a:endParaRPr lang="en-US" sz="54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1435" y="2650943"/>
            <a:ext cx="11006667" cy="4605866"/>
          </a:xfrm>
        </p:spPr>
        <p:txBody>
          <a:bodyPr>
            <a:noAutofit/>
          </a:bodyPr>
          <a:lstStyle/>
          <a:p>
            <a:r>
              <a:rPr lang="en-US" sz="3600" b="1" dirty="0" smtClean="0"/>
              <a:t>C</a:t>
            </a:r>
            <a:r>
              <a:rPr lang="en-US" sz="3600" dirty="0" smtClean="0"/>
              <a:t>ondenser microphones (also called capacitor or </a:t>
            </a:r>
            <a:r>
              <a:rPr lang="en-US" sz="3600" dirty="0" err="1" smtClean="0"/>
              <a:t>electret</a:t>
            </a:r>
            <a:r>
              <a:rPr lang="en-US" sz="3600" dirty="0" smtClean="0"/>
              <a:t> condenser </a:t>
            </a:r>
            <a:r>
              <a:rPr lang="en-US" sz="3600" dirty="0" err="1" smtClean="0"/>
              <a:t>mics</a:t>
            </a:r>
            <a:r>
              <a:rPr lang="en-US" sz="3600" dirty="0" smtClean="0"/>
              <a:t>) are capable of top-notch audio quality.</a:t>
            </a:r>
            <a:br>
              <a:rPr lang="en-US" sz="3600" dirty="0" smtClean="0"/>
            </a:br>
            <a:r>
              <a:rPr lang="en-US" sz="3600" dirty="0" smtClean="0"/>
              <a:t>As shown above, they can be made so small that they are almost invisible. (But, the smaller they are, the more expensive they tend to be!)</a:t>
            </a:r>
            <a:br>
              <a:rPr lang="en-US" sz="3600" dirty="0" smtClean="0"/>
            </a:br>
            <a:endParaRPr lang="en-US" sz="3600" dirty="0"/>
          </a:p>
        </p:txBody>
      </p:sp>
      <p:pic>
        <p:nvPicPr>
          <p:cNvPr id="45058" name="Picture 2" descr="condenser mic"/>
          <p:cNvPicPr>
            <a:picLocks noChangeAspect="1" noChangeArrowheads="1"/>
          </p:cNvPicPr>
          <p:nvPr/>
        </p:nvPicPr>
        <p:blipFill>
          <a:blip r:embed="rId3"/>
          <a:srcRect/>
          <a:stretch>
            <a:fillRect/>
          </a:stretch>
        </p:blipFill>
        <p:spPr bwMode="auto">
          <a:xfrm>
            <a:off x="581243" y="0"/>
            <a:ext cx="3927695" cy="3436883"/>
          </a:xfrm>
          <a:prstGeom prst="rect">
            <a:avLst/>
          </a:prstGeom>
          <a:noFill/>
        </p:spPr>
      </p:pic>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5400" dirty="0" smtClean="0"/>
              <a:t>Condenser </a:t>
            </a:r>
            <a:r>
              <a:rPr lang="en-US" sz="5400" dirty="0" err="1" smtClean="0"/>
              <a:t>mics</a:t>
            </a:r>
            <a:r>
              <a:rPr lang="en-US" sz="5400" dirty="0" smtClean="0"/>
              <a:t> aren't as rugged as dynamic </a:t>
            </a:r>
            <a:r>
              <a:rPr lang="en-US" sz="5400" dirty="0" err="1" smtClean="0"/>
              <a:t>mics</a:t>
            </a:r>
            <a:r>
              <a:rPr lang="en-US" sz="5400" dirty="0" smtClean="0"/>
              <a:t>, and problems can result when they are used in adverse weather conditions.</a:t>
            </a:r>
            <a:endParaRPr lang="en-US" sz="54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5400" b="1" dirty="0" smtClean="0"/>
              <a:t>The </a:t>
            </a:r>
            <a:r>
              <a:rPr lang="en-US" sz="5400" dirty="0" err="1" smtClean="0"/>
              <a:t>mics</a:t>
            </a:r>
            <a:r>
              <a:rPr lang="en-US" sz="5400" dirty="0" smtClean="0"/>
              <a:t> work on the principle that governs an electric condenser or capacitor. An ultra-thin metal diaphragm is stretched tightly above a piece of flat metal or ceramic. In most condenser </a:t>
            </a:r>
            <a:r>
              <a:rPr lang="en-US" sz="5400" dirty="0" err="1" smtClean="0"/>
              <a:t>mics</a:t>
            </a:r>
            <a:r>
              <a:rPr lang="en-US" sz="5400" dirty="0" smtClean="0"/>
              <a:t> a power source maintains an electrical charge between the elements.</a:t>
            </a:r>
            <a:endParaRPr lang="en-US" sz="54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5400" dirty="0" smtClean="0"/>
              <a:t>The pre-amp can be located within the microphone housing or in an outboard electronic pack. Although most pre-amps output an analog signal, some of the newer models immediately convert the output to digital.</a:t>
            </a:r>
            <a:endParaRPr lang="en-US" sz="54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3600" b="1" dirty="0" smtClean="0"/>
              <a:t>B</a:t>
            </a:r>
            <a:r>
              <a:rPr lang="en-US" sz="3600" dirty="0" smtClean="0"/>
              <a:t>ecause they require a pre-amp, this means that, unlike the dynamic </a:t>
            </a:r>
            <a:r>
              <a:rPr lang="en-US" sz="3600" dirty="0" err="1" smtClean="0"/>
              <a:t>mics</a:t>
            </a:r>
            <a:r>
              <a:rPr lang="en-US" sz="3600" dirty="0" smtClean="0"/>
              <a:t> discussed earlier, most condenser </a:t>
            </a:r>
            <a:r>
              <a:rPr lang="en-US" sz="3600" dirty="0" err="1" smtClean="0"/>
              <a:t>mics</a:t>
            </a:r>
            <a:r>
              <a:rPr lang="en-US" sz="3600" dirty="0" smtClean="0"/>
              <a:t> require a source of power, either from an AC (standard Alternating Current) electrical power supply or from batteries.</a:t>
            </a:r>
            <a:br>
              <a:rPr lang="en-US" sz="3600" dirty="0" smtClean="0"/>
            </a:br>
            <a:r>
              <a:rPr lang="en-US" sz="3600" dirty="0" smtClean="0"/>
              <a:t>An AC power supply for a condenser </a:t>
            </a:r>
            <a:r>
              <a:rPr lang="en-US" sz="3600" dirty="0" err="1" smtClean="0"/>
              <a:t>mic</a:t>
            </a:r>
            <a:r>
              <a:rPr lang="en-US" sz="3600" dirty="0" smtClean="0"/>
              <a:t> is sometimes built into an audio mixer or audio board. This is referred to as a phantom power supply.</a:t>
            </a:r>
            <a:br>
              <a:rPr lang="en-US" sz="3600" dirty="0" smtClean="0"/>
            </a:br>
            <a:endParaRPr lang="en-US" sz="36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3600" dirty="0" smtClean="0"/>
              <a:t>When this type of power supply is used, the </a:t>
            </a:r>
            <a:r>
              <a:rPr lang="en-US" sz="3600" dirty="0" err="1" smtClean="0"/>
              <a:t>mic</a:t>
            </a:r>
            <a:r>
              <a:rPr lang="en-US" sz="3600" dirty="0" smtClean="0"/>
              <a:t> cord ends up serving two functions: it delivers the signal from the </a:t>
            </a:r>
            <a:r>
              <a:rPr lang="en-US" sz="3600" dirty="0" err="1" smtClean="0"/>
              <a:t>mic</a:t>
            </a:r>
            <a:r>
              <a:rPr lang="en-US" sz="3600" dirty="0" smtClean="0"/>
              <a:t> to the mixer and it carries power from the mixer to the pre-amp of the condenser </a:t>
            </a:r>
            <a:r>
              <a:rPr lang="en-US" sz="3600" dirty="0" err="1" smtClean="0"/>
              <a:t>mic</a:t>
            </a:r>
            <a:r>
              <a:rPr lang="en-US" sz="3600" dirty="0" smtClean="0"/>
              <a:t>.</a:t>
            </a:r>
            <a:br>
              <a:rPr lang="en-US" sz="3600" dirty="0" smtClean="0"/>
            </a:br>
            <a:r>
              <a:rPr lang="en-US" sz="3600" dirty="0" smtClean="0"/>
              <a:t>Some camcorder instructions recommend condenser </a:t>
            </a:r>
            <a:r>
              <a:rPr lang="en-US" sz="3600" dirty="0" err="1" smtClean="0"/>
              <a:t>mics</a:t>
            </a:r>
            <a:r>
              <a:rPr lang="en-US" sz="3600" dirty="0" smtClean="0"/>
              <a:t> because the pre-amp provides a high enough audio level to reduce undesirable system noise.</a:t>
            </a:r>
            <a:br>
              <a:rPr lang="en-US" sz="3600" dirty="0" smtClean="0"/>
            </a:br>
            <a:endParaRPr lang="en-US" sz="36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60400" y="1591733"/>
            <a:ext cx="10888133" cy="3522134"/>
          </a:xfrm>
        </p:spPr>
        <p:txBody>
          <a:bodyPr>
            <a:noAutofit/>
          </a:bodyPr>
          <a:lstStyle/>
          <a:p>
            <a:r>
              <a:rPr lang="en-US" sz="6000" dirty="0" smtClean="0">
                <a:latin typeface="Arial Narrow" pitchFamily="34" charset="0"/>
              </a:rPr>
              <a:t>CHOOSING AND USING MICROPHONE CORRECTLY</a:t>
            </a:r>
            <a:endParaRPr lang="en-US" sz="6000" dirty="0">
              <a:latin typeface="Arial Narrow" pitchFamily="34" charset="0"/>
            </a:endParaRPr>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3600" b="1" dirty="0" smtClean="0"/>
              <a:t>O</a:t>
            </a:r>
            <a:r>
              <a:rPr lang="en-US" sz="3600" dirty="0" smtClean="0"/>
              <a:t>f course, using batteries to power the pre-amp of the condenser </a:t>
            </a:r>
            <a:r>
              <a:rPr lang="en-US" sz="3600" dirty="0" err="1" smtClean="0"/>
              <a:t>mic</a:t>
            </a:r>
            <a:r>
              <a:rPr lang="en-US" sz="3600" dirty="0" smtClean="0"/>
              <a:t> is more convenient -- you don't have to use a special mixer or audio board connected to an electrical power source.</a:t>
            </a:r>
            <a:br>
              <a:rPr lang="en-US" sz="3600" dirty="0" smtClean="0"/>
            </a:br>
            <a:r>
              <a:rPr lang="en-US" sz="3600" dirty="0" smtClean="0"/>
              <a:t>But battery-powered condenser </a:t>
            </a:r>
            <a:r>
              <a:rPr lang="en-US" sz="3600" dirty="0" err="1" smtClean="0"/>
              <a:t>mics</a:t>
            </a:r>
            <a:r>
              <a:rPr lang="en-US" sz="3600" dirty="0" smtClean="0"/>
              <a:t> introduce a problem of their own: at the end of their life cycle the batteries can go out</a:t>
            </a:r>
            <a:r>
              <a:rPr lang="en-US" sz="3600" i="1" dirty="0" smtClean="0"/>
              <a:t> </a:t>
            </a:r>
            <a:r>
              <a:rPr lang="en-US" sz="3600" dirty="0" smtClean="0"/>
              <a:t>without warning.</a:t>
            </a:r>
            <a:br>
              <a:rPr lang="en-US" sz="3600" dirty="0" smtClean="0"/>
            </a:br>
            <a:r>
              <a:rPr lang="en-US" sz="3600" dirty="0" smtClean="0"/>
              <a:t/>
            </a:r>
            <a:br>
              <a:rPr lang="en-US" sz="3600" dirty="0" smtClean="0"/>
            </a:br>
            <a:endParaRPr lang="en-US" sz="36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4497" y="1121688"/>
            <a:ext cx="11006667" cy="4605866"/>
          </a:xfrm>
        </p:spPr>
        <p:txBody>
          <a:bodyPr>
            <a:noAutofit/>
          </a:bodyPr>
          <a:lstStyle/>
          <a:p>
            <a:r>
              <a:rPr lang="en-US" sz="3600" dirty="0" smtClean="0"/>
              <a:t>To get around any unexpected problems, especially on important productions, two miniature condenser </a:t>
            </a:r>
            <a:r>
              <a:rPr lang="en-US" sz="3600" dirty="0" err="1" smtClean="0"/>
              <a:t>mics</a:t>
            </a:r>
            <a:r>
              <a:rPr lang="en-US" sz="3600" dirty="0" smtClean="0"/>
              <a:t> are often used together. If one </a:t>
            </a:r>
            <a:r>
              <a:rPr lang="en-US" sz="3600" dirty="0" err="1" smtClean="0"/>
              <a:t>mic</a:t>
            </a:r>
            <a:r>
              <a:rPr lang="en-US" sz="3600" dirty="0" smtClean="0"/>
              <a:t> goes out, the other can immediately be switched on.</a:t>
            </a:r>
            <a:br>
              <a:rPr lang="en-US" sz="3600" dirty="0" smtClean="0"/>
            </a:br>
            <a:r>
              <a:rPr lang="en-US" sz="3600" dirty="0" smtClean="0"/>
              <a:t>This double microphone technique is called dual redundancy.</a:t>
            </a:r>
            <a:br>
              <a:rPr lang="en-US" sz="3600" dirty="0" smtClean="0"/>
            </a:br>
            <a:endParaRPr lang="en-US" sz="36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idx="1"/>
          </p:nvPr>
        </p:nvSpPr>
        <p:spPr/>
        <p:txBody>
          <a:bodyPr>
            <a:normAutofit/>
          </a:bodyPr>
          <a:lstStyle/>
          <a:p>
            <a:pPr marL="0" indent="0">
              <a:buNone/>
            </a:pPr>
            <a:r>
              <a:rPr lang="en-US" sz="16600" dirty="0" smtClean="0"/>
              <a:t>Thank You </a:t>
            </a:r>
            <a:endParaRPr lang="en-US" sz="16600" dirty="0"/>
          </a:p>
        </p:txBody>
      </p:sp>
    </p:spTree>
    <p:extLst>
      <p:ext uri="{BB962C8B-B14F-4D97-AF65-F5344CB8AC3E}">
        <p14:creationId xmlns="" xmlns:p14="http://schemas.microsoft.com/office/powerpoint/2010/main" val="70713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660400" y="1591733"/>
            <a:ext cx="10888133" cy="3522134"/>
          </a:xfrm>
        </p:spPr>
        <p:txBody>
          <a:bodyPr>
            <a:noAutofit/>
          </a:bodyPr>
          <a:lstStyle/>
          <a:p>
            <a:r>
              <a:rPr lang="en-US" sz="6600" dirty="0" smtClean="0">
                <a:latin typeface="Arial Narrow" pitchFamily="34" charset="0"/>
              </a:rPr>
              <a:t>PRESENTED BY ENGR. EZEKIEL UNEKWUOJO THOMAS.</a:t>
            </a:r>
            <a:endParaRPr lang="en-US" sz="6600" dirty="0">
              <a:latin typeface="Arial Narrow" pitchFamily="34" charset="0"/>
            </a:endParaRPr>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1946382" y="274638"/>
            <a:ext cx="8229600" cy="715962"/>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rgbClr val="0070C0"/>
                </a:solidFill>
                <a:effectLst/>
                <a:uLnTx/>
                <a:uFillTx/>
                <a:latin typeface="+mj-lt"/>
                <a:ea typeface="+mj-ea"/>
                <a:cs typeface="+mj-cs"/>
              </a:rPr>
              <a:t>THE MICROPHONE</a:t>
            </a:r>
            <a:endParaRPr kumimoji="0" lang="en-US" sz="4400" b="0" i="0" u="none" strike="noStrike" kern="1200" cap="none" spc="0" normalizeH="0" baseline="0" noProof="0" dirty="0">
              <a:ln>
                <a:noFill/>
              </a:ln>
              <a:solidFill>
                <a:srgbClr val="0070C0"/>
              </a:solidFill>
              <a:effectLst/>
              <a:uLnTx/>
              <a:uFillTx/>
              <a:latin typeface="+mj-lt"/>
              <a:ea typeface="+mj-ea"/>
              <a:cs typeface="+mj-cs"/>
            </a:endParaRPr>
          </a:p>
        </p:txBody>
      </p:sp>
      <p:sp>
        <p:nvSpPr>
          <p:cNvPr id="22" name="Content Placeholder 2"/>
          <p:cNvSpPr txBox="1">
            <a:spLocks/>
          </p:cNvSpPr>
          <p:nvPr/>
        </p:nvSpPr>
        <p:spPr>
          <a:xfrm>
            <a:off x="1489182" y="838200"/>
            <a:ext cx="9144000" cy="6019800"/>
          </a:xfrm>
          <a:prstGeom prst="rect">
            <a:avLst/>
          </a:prstGeom>
        </p:spPr>
        <p:txBody>
          <a:bodyPr>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800" b="1" i="0" u="none" strike="noStrike" kern="1200" cap="none" spc="0" normalizeH="0" baseline="0" noProof="0" smtClean="0">
                <a:ln>
                  <a:noFill/>
                </a:ln>
                <a:solidFill>
                  <a:schemeClr val="tx1"/>
                </a:solidFill>
                <a:effectLst/>
                <a:uLnTx/>
                <a:uFillTx/>
                <a:latin typeface="+mn-lt"/>
                <a:ea typeface="+mn-ea"/>
                <a:cs typeface="+mn-cs"/>
              </a:rPr>
              <a:t>The first step in getting the sound of someone’s voice into your video or film is the Microphone.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A microphone is an acoustic – to – Electric  transducer or sensor that converts sound energy  into an electrical energy.</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Different types of microphone are available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Electret capsule: Electrostatic-</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Condenser. Ribbon:                                                                        </a:t>
            </a:r>
            <a:endParaRPr kumimoji="0" lang="en-US" sz="1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Dynamic- Moving coil         </a:t>
            </a:r>
            <a:endParaRPr kumimoji="0" lang="en-US" sz="1800" b="1"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Cardioid: heart-shape.</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Hyper-cardioid            </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1" i="0" u="none" strike="noStrike" kern="1200" cap="none" spc="0" normalizeH="0" baseline="0" noProof="0" smtClean="0">
                <a:ln>
                  <a:noFill/>
                </a:ln>
                <a:solidFill>
                  <a:schemeClr val="tx1"/>
                </a:solidFill>
                <a:effectLst/>
                <a:uLnTx/>
                <a:uFillTx/>
                <a:latin typeface="+mn-lt"/>
                <a:ea typeface="+mn-ea"/>
                <a:cs typeface="+mn-cs"/>
              </a:rPr>
              <a:t>Shotgun microphone</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23" name="Picture 2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691572" y="3886200"/>
            <a:ext cx="2256291" cy="2337594"/>
          </a:xfrm>
          <a:prstGeom prst="rect">
            <a:avLst/>
          </a:prstGeom>
        </p:spPr>
      </p:pic>
      <p:pic>
        <p:nvPicPr>
          <p:cNvPr id="24" name="Picture 23"/>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7990800" y="3352800"/>
            <a:ext cx="2438400" cy="2642394"/>
          </a:xfrm>
          <a:prstGeom prst="rect">
            <a:avLst/>
          </a:prstGeom>
        </p:spPr>
      </p:pic>
      <p:pic>
        <p:nvPicPr>
          <p:cNvPr id="25" name="Picture 3"/>
          <p:cNvPicPr>
            <a:picLocks noChangeAspect="1" noChangeArrowheads="1"/>
          </p:cNvPicPr>
          <p:nvPr/>
        </p:nvPicPr>
        <p:blipFill rotWithShape="1">
          <a:blip r:embed="rId5">
            <a:extLst>
              <a:ext uri="{28A0092B-C50C-407E-A947-70E740481C1C}">
                <a14:useLocalDpi xmlns:a14="http://schemas.microsoft.com/office/drawing/2010/main" xmlns="" val="0"/>
              </a:ext>
            </a:extLst>
          </a:blip>
          <a:srcRect l="11448" t="7327" r="7202" b="53515"/>
          <a:stretch/>
        </p:blipFill>
        <p:spPr bwMode="auto">
          <a:xfrm>
            <a:off x="5238222" y="6309360"/>
            <a:ext cx="292608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6" name="Picture 4"/>
          <p:cNvPicPr>
            <a:picLocks noChangeAspect="1" noChangeArrowheads="1"/>
          </p:cNvPicPr>
          <p:nvPr/>
        </p:nvPicPr>
        <p:blipFill rotWithShape="1">
          <a:blip r:embed="rId6">
            <a:extLst>
              <a:ext uri="{28A0092B-C50C-407E-A947-70E740481C1C}">
                <a14:useLocalDpi xmlns:a14="http://schemas.microsoft.com/office/drawing/2010/main" xmlns="" val="0"/>
              </a:ext>
            </a:extLst>
          </a:blip>
          <a:srcRect l="12392" t="9863" r="-8101" b="55469"/>
          <a:stretch/>
        </p:blipFill>
        <p:spPr bwMode="auto">
          <a:xfrm>
            <a:off x="7986111" y="5995194"/>
            <a:ext cx="301752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22">
                                            <p:txEl>
                                              <p:pRg st="0" end="0"/>
                                            </p:txEl>
                                          </p:spTgt>
                                        </p:tgtEl>
                                        <p:attrNameLst>
                                          <p:attrName>style.visibility</p:attrName>
                                        </p:attrNameLst>
                                      </p:cBhvr>
                                      <p:to>
                                        <p:strVal val="visible"/>
                                      </p:to>
                                    </p:set>
                                    <p:anim calcmode="lin" valueType="num">
                                      <p:cBhvr>
                                        <p:cTn id="13" dur="1000" fill="hold"/>
                                        <p:tgtEl>
                                          <p:spTgt spid="22">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22">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22">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2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2">
                                            <p:txEl>
                                              <p:pRg st="1" end="1"/>
                                            </p:txEl>
                                          </p:spTgt>
                                        </p:tgtEl>
                                        <p:attrNameLst>
                                          <p:attrName>style.visibility</p:attrName>
                                        </p:attrNameLst>
                                      </p:cBhvr>
                                      <p:to>
                                        <p:strVal val="visible"/>
                                      </p:to>
                                    </p:set>
                                    <p:animEffect transition="in" filter="wipe(down)">
                                      <p:cBhvr>
                                        <p:cTn id="21" dur="580">
                                          <p:stCondLst>
                                            <p:cond delay="0"/>
                                          </p:stCondLst>
                                        </p:cTn>
                                        <p:tgtEl>
                                          <p:spTgt spid="22">
                                            <p:txEl>
                                              <p:pRg st="1" end="1"/>
                                            </p:txEl>
                                          </p:spTgt>
                                        </p:tgtEl>
                                      </p:cBhvr>
                                    </p:animEffect>
                                    <p:anim calcmode="lin" valueType="num">
                                      <p:cBhvr>
                                        <p:cTn id="22" dur="1822" tmFilter="0,0; 0.14,0.36; 0.43,0.73; 0.71,0.91; 1.0,1.0">
                                          <p:stCondLst>
                                            <p:cond delay="0"/>
                                          </p:stCondLst>
                                        </p:cTn>
                                        <p:tgtEl>
                                          <p:spTgt spid="22">
                                            <p:txEl>
                                              <p:pRg st="1" end="1"/>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2">
                                            <p:txEl>
                                              <p:pRg st="1" end="1"/>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2">
                                            <p:txEl>
                                              <p:pRg st="1" end="1"/>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2">
                                            <p:txEl>
                                              <p:pRg st="1" end="1"/>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2">
                                            <p:txEl>
                                              <p:pRg st="1" end="1"/>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22">
                                            <p:txEl>
                                              <p:pRg st="1" end="1"/>
                                            </p:txEl>
                                          </p:spTgt>
                                        </p:tgtEl>
                                      </p:cBhvr>
                                      <p:to x="100000" y="60000"/>
                                    </p:animScale>
                                    <p:animScale>
                                      <p:cBhvr>
                                        <p:cTn id="28" dur="166" decel="50000">
                                          <p:stCondLst>
                                            <p:cond delay="676"/>
                                          </p:stCondLst>
                                        </p:cTn>
                                        <p:tgtEl>
                                          <p:spTgt spid="22">
                                            <p:txEl>
                                              <p:pRg st="1" end="1"/>
                                            </p:txEl>
                                          </p:spTgt>
                                        </p:tgtEl>
                                      </p:cBhvr>
                                      <p:to x="100000" y="100000"/>
                                    </p:animScale>
                                    <p:animScale>
                                      <p:cBhvr>
                                        <p:cTn id="29" dur="26">
                                          <p:stCondLst>
                                            <p:cond delay="1312"/>
                                          </p:stCondLst>
                                        </p:cTn>
                                        <p:tgtEl>
                                          <p:spTgt spid="22">
                                            <p:txEl>
                                              <p:pRg st="1" end="1"/>
                                            </p:txEl>
                                          </p:spTgt>
                                        </p:tgtEl>
                                      </p:cBhvr>
                                      <p:to x="100000" y="80000"/>
                                    </p:animScale>
                                    <p:animScale>
                                      <p:cBhvr>
                                        <p:cTn id="30" dur="166" decel="50000">
                                          <p:stCondLst>
                                            <p:cond delay="1338"/>
                                          </p:stCondLst>
                                        </p:cTn>
                                        <p:tgtEl>
                                          <p:spTgt spid="22">
                                            <p:txEl>
                                              <p:pRg st="1" end="1"/>
                                            </p:txEl>
                                          </p:spTgt>
                                        </p:tgtEl>
                                      </p:cBhvr>
                                      <p:to x="100000" y="100000"/>
                                    </p:animScale>
                                    <p:animScale>
                                      <p:cBhvr>
                                        <p:cTn id="31" dur="26">
                                          <p:stCondLst>
                                            <p:cond delay="1642"/>
                                          </p:stCondLst>
                                        </p:cTn>
                                        <p:tgtEl>
                                          <p:spTgt spid="22">
                                            <p:txEl>
                                              <p:pRg st="1" end="1"/>
                                            </p:txEl>
                                          </p:spTgt>
                                        </p:tgtEl>
                                      </p:cBhvr>
                                      <p:to x="100000" y="90000"/>
                                    </p:animScale>
                                    <p:animScale>
                                      <p:cBhvr>
                                        <p:cTn id="32" dur="166" decel="50000">
                                          <p:stCondLst>
                                            <p:cond delay="1668"/>
                                          </p:stCondLst>
                                        </p:cTn>
                                        <p:tgtEl>
                                          <p:spTgt spid="22">
                                            <p:txEl>
                                              <p:pRg st="1" end="1"/>
                                            </p:txEl>
                                          </p:spTgt>
                                        </p:tgtEl>
                                      </p:cBhvr>
                                      <p:to x="100000" y="100000"/>
                                    </p:animScale>
                                    <p:animScale>
                                      <p:cBhvr>
                                        <p:cTn id="33" dur="26">
                                          <p:stCondLst>
                                            <p:cond delay="1808"/>
                                          </p:stCondLst>
                                        </p:cTn>
                                        <p:tgtEl>
                                          <p:spTgt spid="22">
                                            <p:txEl>
                                              <p:pRg st="1" end="1"/>
                                            </p:txEl>
                                          </p:spTgt>
                                        </p:tgtEl>
                                      </p:cBhvr>
                                      <p:to x="100000" y="95000"/>
                                    </p:animScale>
                                    <p:animScale>
                                      <p:cBhvr>
                                        <p:cTn id="34" dur="166" decel="50000">
                                          <p:stCondLst>
                                            <p:cond delay="1834"/>
                                          </p:stCondLst>
                                        </p:cTn>
                                        <p:tgtEl>
                                          <p:spTgt spid="22">
                                            <p:txEl>
                                              <p:pRg st="1" end="1"/>
                                            </p:txEl>
                                          </p:spTgt>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2">
                                            <p:txEl>
                                              <p:pRg st="2" end="2"/>
                                            </p:txEl>
                                          </p:spTgt>
                                        </p:tgtEl>
                                        <p:attrNameLst>
                                          <p:attrName>style.visibility</p:attrName>
                                        </p:attrNameLst>
                                      </p:cBhvr>
                                      <p:to>
                                        <p:strVal val="visible"/>
                                      </p:to>
                                    </p:set>
                                    <p:anim calcmode="lin" valueType="num">
                                      <p:cBhvr additive="base">
                                        <p:cTn id="3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2">
                                            <p:txEl>
                                              <p:pRg st="3" end="3"/>
                                            </p:txEl>
                                          </p:spTgt>
                                        </p:tgtEl>
                                        <p:attrNameLst>
                                          <p:attrName>style.visibility</p:attrName>
                                        </p:attrNameLst>
                                      </p:cBhvr>
                                      <p:to>
                                        <p:strVal val="visible"/>
                                      </p:to>
                                    </p:set>
                                    <p:anim calcmode="lin" valueType="num">
                                      <p:cBhvr additive="base">
                                        <p:cTn id="4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22">
                                            <p:txEl>
                                              <p:pRg st="4" end="4"/>
                                            </p:txEl>
                                          </p:spTgt>
                                        </p:tgtEl>
                                        <p:attrNameLst>
                                          <p:attrName>style.visibility</p:attrName>
                                        </p:attrNameLst>
                                      </p:cBhvr>
                                      <p:to>
                                        <p:strVal val="visible"/>
                                      </p:to>
                                    </p:set>
                                    <p:animEffect transition="in" filter="fade">
                                      <p:cBhvr>
                                        <p:cTn id="51" dur="500"/>
                                        <p:tgtEl>
                                          <p:spTgt spid="22">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2">
                                            <p:txEl>
                                              <p:pRg st="5" end="5"/>
                                            </p:txEl>
                                          </p:spTgt>
                                        </p:tgtEl>
                                        <p:attrNameLst>
                                          <p:attrName>style.visibility</p:attrName>
                                        </p:attrNameLst>
                                      </p:cBhvr>
                                      <p:to>
                                        <p:strVal val="visible"/>
                                      </p:to>
                                    </p:set>
                                    <p:anim calcmode="lin" valueType="num">
                                      <p:cBhvr additive="base">
                                        <p:cTn id="56" dur="500" fill="hold"/>
                                        <p:tgtEl>
                                          <p:spTgt spid="22">
                                            <p:txEl>
                                              <p:pRg st="5" end="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22">
                                            <p:txEl>
                                              <p:pRg st="6" end="6"/>
                                            </p:txEl>
                                          </p:spTgt>
                                        </p:tgtEl>
                                        <p:attrNameLst>
                                          <p:attrName>style.visibility</p:attrName>
                                        </p:attrNameLst>
                                      </p:cBhvr>
                                      <p:to>
                                        <p:strVal val="visible"/>
                                      </p:to>
                                    </p:set>
                                    <p:animEffect transition="in" filter="circle(in)">
                                      <p:cBhvr>
                                        <p:cTn id="62" dur="2000"/>
                                        <p:tgtEl>
                                          <p:spTgt spid="22">
                                            <p:txEl>
                                              <p:pRg st="6" end="6"/>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
                                            <p:txEl>
                                              <p:pRg st="7" end="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22">
                                            <p:txEl>
                                              <p:pRg st="8" end="8"/>
                                            </p:txEl>
                                          </p:spTgt>
                                        </p:tgtEl>
                                        <p:attrNameLst>
                                          <p:attrName>style.visibility</p:attrName>
                                        </p:attrNameLst>
                                      </p:cBhvr>
                                      <p:to>
                                        <p:strVal val="visible"/>
                                      </p:to>
                                    </p:set>
                                    <p:anim calcmode="lin" valueType="num">
                                      <p:cBhvr additive="base">
                                        <p:cTn id="71" dur="500" fill="hold"/>
                                        <p:tgtEl>
                                          <p:spTgt spid="22">
                                            <p:txEl>
                                              <p:pRg st="8" end="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fade">
                                      <p:cBhvr>
                                        <p:cTn id="77" dur="500"/>
                                        <p:tgtEl>
                                          <p:spTgt spid="23"/>
                                        </p:tgtEl>
                                      </p:cBhvr>
                                    </p:animEffect>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25"/>
                                        </p:tgtEl>
                                        <p:attrNameLst>
                                          <p:attrName>style.visibility</p:attrName>
                                        </p:attrNameLst>
                                      </p:cBhvr>
                                      <p:to>
                                        <p:strVal val="visible"/>
                                      </p:to>
                                    </p:set>
                                    <p:anim calcmode="lin" valueType="num">
                                      <p:cBhvr additive="base">
                                        <p:cTn id="82" dur="500" fill="hold"/>
                                        <p:tgtEl>
                                          <p:spTgt spid="25"/>
                                        </p:tgtEl>
                                        <p:attrNameLst>
                                          <p:attrName>ppt_x</p:attrName>
                                        </p:attrNameLst>
                                      </p:cBhvr>
                                      <p:tavLst>
                                        <p:tav tm="0">
                                          <p:val>
                                            <p:strVal val="#ppt_x"/>
                                          </p:val>
                                        </p:tav>
                                        <p:tav tm="100000">
                                          <p:val>
                                            <p:strVal val="#ppt_x"/>
                                          </p:val>
                                        </p:tav>
                                      </p:tavLst>
                                    </p:anim>
                                    <p:anim calcmode="lin" valueType="num">
                                      <p:cBhvr additive="base">
                                        <p:cTn id="8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fade">
                                      <p:cBhvr>
                                        <p:cTn id="88" dur="1000"/>
                                        <p:tgtEl>
                                          <p:spTgt spid="24"/>
                                        </p:tgtEl>
                                      </p:cBhvr>
                                    </p:animEffect>
                                    <p:anim calcmode="lin" valueType="num">
                                      <p:cBhvr>
                                        <p:cTn id="89" dur="1000" fill="hold"/>
                                        <p:tgtEl>
                                          <p:spTgt spid="24"/>
                                        </p:tgtEl>
                                        <p:attrNameLst>
                                          <p:attrName>ppt_x</p:attrName>
                                        </p:attrNameLst>
                                      </p:cBhvr>
                                      <p:tavLst>
                                        <p:tav tm="0">
                                          <p:val>
                                            <p:strVal val="#ppt_x"/>
                                          </p:val>
                                        </p:tav>
                                        <p:tav tm="100000">
                                          <p:val>
                                            <p:strVal val="#ppt_x"/>
                                          </p:val>
                                        </p:tav>
                                      </p:tavLst>
                                    </p:anim>
                                    <p:anim calcmode="lin" valueType="num">
                                      <p:cBhvr>
                                        <p:cTn id="90"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26"/>
                                        </p:tgtEl>
                                        <p:attrNameLst>
                                          <p:attrName>style.visibility</p:attrName>
                                        </p:attrNameLst>
                                      </p:cBhvr>
                                      <p:to>
                                        <p:strVal val="visible"/>
                                      </p:to>
                                    </p:set>
                                    <p:anim calcmode="lin" valueType="num">
                                      <p:cBhvr additive="base">
                                        <p:cTn id="95" dur="500" fill="hold"/>
                                        <p:tgtEl>
                                          <p:spTgt spid="26"/>
                                        </p:tgtEl>
                                        <p:attrNameLst>
                                          <p:attrName>ppt_x</p:attrName>
                                        </p:attrNameLst>
                                      </p:cBhvr>
                                      <p:tavLst>
                                        <p:tav tm="0">
                                          <p:val>
                                            <p:strVal val="#ppt_x"/>
                                          </p:val>
                                        </p:tav>
                                        <p:tav tm="100000">
                                          <p:val>
                                            <p:strVal val="#ppt_x"/>
                                          </p:val>
                                        </p:tav>
                                      </p:tavLst>
                                    </p:anim>
                                    <p:anim calcmode="lin" valueType="num">
                                      <p:cBhvr additive="base">
                                        <p:cTn id="96"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p:cNvSpPr txBox="1">
            <a:spLocks/>
          </p:cNvSpPr>
          <p:nvPr/>
        </p:nvSpPr>
        <p:spPr>
          <a:xfrm>
            <a:off x="1484521" y="228600"/>
            <a:ext cx="8763000" cy="66294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In the more critical EFP, the volume of incoming sounds is usually controlled by a portable mixer. </a:t>
            </a:r>
            <a:endParaRPr kumimoji="0" lang="en-US" sz="32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12" name="Picture 2"/>
          <p:cNvPicPr>
            <a:picLocks noChangeAspect="1" noChangeArrowheads="1"/>
          </p:cNvPicPr>
          <p:nvPr/>
        </p:nvPicPr>
        <p:blipFill>
          <a:blip r:embed="rId3"/>
          <a:srcRect/>
          <a:stretch>
            <a:fillRect/>
          </a:stretch>
        </p:blipFill>
        <p:spPr bwMode="auto">
          <a:xfrm>
            <a:off x="1233557" y="1446663"/>
            <a:ext cx="7928368" cy="5411337"/>
          </a:xfrm>
          <a:prstGeom prst="rect">
            <a:avLst/>
          </a:prstGeom>
          <a:noFill/>
          <a:ln w="9525">
            <a:noFill/>
            <a:miter lim="800000"/>
            <a:headEnd/>
            <a:tailEnd/>
          </a:ln>
          <a:effectLst/>
        </p:spPr>
      </p:pic>
      <p:pic>
        <p:nvPicPr>
          <p:cNvPr id="13" name="Picture 12" descr="Audio mixer1.png"/>
          <p:cNvPicPr>
            <a:picLocks noChangeAspect="1"/>
          </p:cNvPicPr>
          <p:nvPr/>
        </p:nvPicPr>
        <p:blipFill>
          <a:blip r:embed="rId4"/>
          <a:stretch>
            <a:fillRect/>
          </a:stretch>
        </p:blipFill>
        <p:spPr>
          <a:xfrm>
            <a:off x="6065533" y="1447800"/>
            <a:ext cx="3939941" cy="2438400"/>
          </a:xfrm>
          <a:prstGeom prst="rect">
            <a:avLst/>
          </a:prstGeom>
        </p:spPr>
      </p:pic>
      <p:pic>
        <p:nvPicPr>
          <p:cNvPr id="14" name="Picture 4" descr="C:\Program Files\Microsoft Office\MEDIA\OFFICE12\Lines\BD10308_.gif"/>
          <p:cNvPicPr>
            <a:picLocks noChangeAspect="1" noChangeArrowheads="1"/>
          </p:cNvPicPr>
          <p:nvPr/>
        </p:nvPicPr>
        <p:blipFill>
          <a:blip r:embed="rId5"/>
          <a:srcRect/>
          <a:stretch>
            <a:fillRect/>
          </a:stretch>
        </p:blipFill>
        <p:spPr bwMode="auto">
          <a:xfrm>
            <a:off x="1233557" y="1405216"/>
            <a:ext cx="3276600" cy="800100"/>
          </a:xfrm>
          <a:prstGeom prst="rect">
            <a:avLst/>
          </a:prstGeom>
          <a:noFill/>
        </p:spPr>
      </p:pic>
      <p:pic>
        <p:nvPicPr>
          <p:cNvPr id="15" name="Picture 14"/>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93216" y="2573980"/>
            <a:ext cx="2176230" cy="562555"/>
          </a:xfrm>
          <a:prstGeom prst="rect">
            <a:avLst/>
          </a:prstGeom>
        </p:spPr>
      </p:pic>
      <p:cxnSp>
        <p:nvCxnSpPr>
          <p:cNvPr id="16" name="Elbow Connector 15"/>
          <p:cNvCxnSpPr/>
          <p:nvPr/>
        </p:nvCxnSpPr>
        <p:spPr>
          <a:xfrm flipV="1">
            <a:off x="3369446" y="1577788"/>
            <a:ext cx="2696087" cy="1277469"/>
          </a:xfrm>
          <a:prstGeom prst="bentConnector3">
            <a:avLst/>
          </a:prstGeom>
        </p:spPr>
        <p:style>
          <a:lnRef idx="1">
            <a:schemeClr val="accent1"/>
          </a:lnRef>
          <a:fillRef idx="0">
            <a:schemeClr val="accent1"/>
          </a:fillRef>
          <a:effectRef idx="0">
            <a:schemeClr val="accent1"/>
          </a:effectRef>
          <a:fontRef idx="minor">
            <a:schemeClr val="tx1"/>
          </a:fontRef>
        </p:style>
      </p:cxnSp>
      <p:pic>
        <p:nvPicPr>
          <p:cNvPr id="17" name="Picture 2"/>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5411109" y="4283456"/>
            <a:ext cx="10668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8" name="Picture 3"/>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9395408" y="4419600"/>
            <a:ext cx="592137" cy="19510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cxnSp>
        <p:nvCxnSpPr>
          <p:cNvPr id="19" name="Elbow Connector 18"/>
          <p:cNvCxnSpPr/>
          <p:nvPr/>
        </p:nvCxnSpPr>
        <p:spPr>
          <a:xfrm rot="16200000" flipH="1">
            <a:off x="9383148" y="4194531"/>
            <a:ext cx="930654" cy="313995"/>
          </a:xfrm>
          <a:prstGeom prst="bentConnector3">
            <a:avLst>
              <a:gd name="adj1" fmla="val 50000"/>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5400000">
            <a:off x="5913134" y="4038600"/>
            <a:ext cx="533399" cy="228600"/>
          </a:xfrm>
          <a:prstGeom prst="bentConnector3">
            <a:avLst/>
          </a:prstGeom>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xfrm>
            <a:off x="592666" y="935038"/>
            <a:ext cx="10972800" cy="1143000"/>
          </a:xfrm>
        </p:spPr>
        <p:txBody>
          <a:bodyPr>
            <a:noAutofit/>
          </a:bodyPr>
          <a:lstStyle/>
          <a:p>
            <a:r>
              <a:rPr lang="en-US" sz="6000" b="1" dirty="0" smtClean="0"/>
              <a:t>Microphones</a:t>
            </a:r>
            <a:br>
              <a:rPr lang="en-US" sz="6000" b="1" dirty="0" smtClean="0"/>
            </a:br>
            <a:endParaRPr lang="en-US" sz="6000" dirty="0"/>
          </a:p>
        </p:txBody>
      </p:sp>
      <p:sp>
        <p:nvSpPr>
          <p:cNvPr id="14" name="Rectangle 13"/>
          <p:cNvSpPr/>
          <p:nvPr/>
        </p:nvSpPr>
        <p:spPr>
          <a:xfrm>
            <a:off x="389467" y="1859339"/>
            <a:ext cx="11176000" cy="4401205"/>
          </a:xfrm>
          <a:prstGeom prst="rect">
            <a:avLst/>
          </a:prstGeom>
        </p:spPr>
        <p:txBody>
          <a:bodyPr wrap="square">
            <a:spAutoFit/>
          </a:bodyPr>
          <a:lstStyle/>
          <a:p>
            <a:r>
              <a:rPr lang="en-US" sz="2800" dirty="0" smtClean="0"/>
              <a:t/>
            </a:r>
            <a:br>
              <a:rPr lang="en-US" sz="2800" dirty="0" smtClean="0"/>
            </a:br>
            <a:r>
              <a:rPr lang="en-US" sz="2800" b="1" dirty="0" smtClean="0"/>
              <a:t>Major Microphone Designs</a:t>
            </a:r>
          </a:p>
          <a:p>
            <a:r>
              <a:rPr lang="en-US" sz="2800" dirty="0" smtClean="0"/>
              <a:t> </a:t>
            </a:r>
            <a:r>
              <a:rPr lang="en-US" sz="2800" b="1" dirty="0" smtClean="0"/>
              <a:t>T</a:t>
            </a:r>
            <a:r>
              <a:rPr lang="en-US" sz="2800" dirty="0" smtClean="0"/>
              <a:t>here are six common microphone designs:</a:t>
            </a:r>
          </a:p>
          <a:p>
            <a:r>
              <a:rPr lang="en-US" sz="2800" dirty="0" smtClean="0"/>
              <a:t>hand held -- the type held by on-camera talent or used for on-location interviews</a:t>
            </a:r>
            <a:br>
              <a:rPr lang="en-US" sz="2800" dirty="0" smtClean="0"/>
            </a:br>
            <a:r>
              <a:rPr lang="en-US" sz="2800" dirty="0" smtClean="0"/>
              <a:t/>
            </a:r>
            <a:br>
              <a:rPr lang="en-US" sz="2800" dirty="0" smtClean="0"/>
            </a:br>
            <a:endParaRPr lang="en-US" sz="2800" dirty="0" smtClean="0"/>
          </a:p>
          <a:p>
            <a:r>
              <a:rPr lang="en-US" sz="2800" dirty="0" smtClean="0"/>
              <a:t>personal </a:t>
            </a:r>
            <a:r>
              <a:rPr lang="en-US" sz="2800" dirty="0" err="1" smtClean="0"/>
              <a:t>mic</a:t>
            </a:r>
            <a:r>
              <a:rPr lang="en-US" sz="2800" dirty="0" smtClean="0"/>
              <a:t> (lavaliere / clip-on </a:t>
            </a:r>
            <a:r>
              <a:rPr lang="en-US" sz="2800" dirty="0" err="1" smtClean="0"/>
              <a:t>mic</a:t>
            </a:r>
            <a:r>
              <a:rPr lang="en-US" sz="2800" dirty="0" smtClean="0"/>
              <a:t>) -- Whether hung from a cord around the neck (lavaliere) or clipped to clothing, these are all referred to as personal </a:t>
            </a:r>
            <a:r>
              <a:rPr lang="en-US" sz="2800" dirty="0" err="1" smtClean="0"/>
              <a:t>mics</a:t>
            </a:r>
            <a:r>
              <a:rPr lang="en-US" sz="2800" dirty="0" smtClean="0"/>
              <a:t>.</a:t>
            </a:r>
            <a:endParaRPr lang="en-US" sz="2800"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1067" y="1934103"/>
            <a:ext cx="10972800" cy="3298295"/>
          </a:xfrm>
        </p:spPr>
        <p:txBody>
          <a:bodyPr>
            <a:normAutofit/>
          </a:bodyPr>
          <a:lstStyle/>
          <a:p>
            <a:r>
              <a:rPr lang="en-US" dirty="0" smtClean="0"/>
              <a:t>shotgun -- used for on-location production to pick up sounds a moderate distance from the camera</a:t>
            </a: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48267"/>
            <a:ext cx="11006667" cy="4605866"/>
          </a:xfrm>
        </p:spPr>
        <p:txBody>
          <a:bodyPr>
            <a:normAutofit fontScale="90000"/>
          </a:bodyPr>
          <a:lstStyle/>
          <a:p>
            <a:r>
              <a:rPr lang="en-US" dirty="0" smtClean="0"/>
              <a:t>boundary effect microphone -- also called PZ or PZM </a:t>
            </a:r>
            <a:r>
              <a:rPr lang="en-US" dirty="0" err="1" smtClean="0"/>
              <a:t>mics</a:t>
            </a:r>
            <a:r>
              <a:rPr lang="en-US" dirty="0" smtClean="0"/>
              <a:t> These rely primarily on reflected sounds from a hard surface such as a tabletop</a:t>
            </a:r>
            <a:br>
              <a:rPr lang="en-US" dirty="0" smtClean="0"/>
            </a:br>
            <a:r>
              <a:rPr lang="en-US" dirty="0" smtClean="0"/>
              <a:t/>
            </a:r>
            <a:br>
              <a:rPr lang="en-US" dirty="0" smtClean="0"/>
            </a:br>
            <a:r>
              <a:rPr lang="en-US" dirty="0" smtClean="0"/>
              <a:t/>
            </a:r>
            <a:br>
              <a:rPr lang="en-US" dirty="0" smtClean="0"/>
            </a:br>
            <a:r>
              <a:rPr lang="en-US" dirty="0" smtClean="0"/>
              <a:t>contact </a:t>
            </a:r>
            <a:r>
              <a:rPr lang="en-US" dirty="0" err="1" smtClean="0"/>
              <a:t>mics</a:t>
            </a:r>
            <a:r>
              <a:rPr lang="en-US" dirty="0" smtClean="0"/>
              <a:t> -- which pick up sound by being in direct physical contact with the sound source. These </a:t>
            </a:r>
            <a:r>
              <a:rPr lang="en-US" dirty="0" err="1" smtClean="0"/>
              <a:t>mics</a:t>
            </a:r>
            <a:r>
              <a:rPr lang="en-US" dirty="0" smtClean="0"/>
              <a:t> are generally mounted on musical instruments.</a:t>
            </a:r>
            <a:br>
              <a:rPr lang="en-US" dirty="0" smtClean="0"/>
            </a:b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48267"/>
            <a:ext cx="11006667" cy="4605866"/>
          </a:xfrm>
        </p:spPr>
        <p:txBody>
          <a:bodyPr>
            <a:normAutofit/>
          </a:bodyPr>
          <a:lstStyle/>
          <a:p>
            <a:r>
              <a:rPr lang="en-US" dirty="0" smtClean="0"/>
              <a:t>studio microphones -- the largest category of microphone. These include a number of application designs that we'll discuss.</a:t>
            </a:r>
            <a:br>
              <a:rPr lang="en-US" dirty="0" smtClean="0"/>
            </a:br>
            <a:endParaRPr lang="en-US" dirty="0"/>
          </a:p>
        </p:txBody>
      </p:sp>
    </p:spTree>
    <p:extLst>
      <p:ext uri="{BB962C8B-B14F-4D97-AF65-F5344CB8AC3E}">
        <p14:creationId xmlns="" xmlns:p14="http://schemas.microsoft.com/office/powerpoint/2010/main" val="1768104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440</Words>
  <Application>Microsoft Office PowerPoint</Application>
  <PresentationFormat>Custom</PresentationFormat>
  <Paragraphs>57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1_Office Theme</vt:lpstr>
      <vt:lpstr>AUDIO ENGINEERING OPERATION AND  MAINTENANCE DAY 3. </vt:lpstr>
      <vt:lpstr>CHOOSING AND USING MICROPHONE CORRECTLY</vt:lpstr>
      <vt:lpstr>PRESENTED BY ENGR. EZEKIEL UNEKWUOJO THOMAS.</vt:lpstr>
      <vt:lpstr>Slide 4</vt:lpstr>
      <vt:lpstr>Slide 5</vt:lpstr>
      <vt:lpstr>Microphones </vt:lpstr>
      <vt:lpstr>shotgun -- used for on-location production to pick up sounds a moderate distance from the camera</vt:lpstr>
      <vt:lpstr>boundary effect microphone -- also called PZ or PZM mics These rely primarily on reflected sounds from a hard surface such as a tabletop   contact mics -- which pick up sound by being in direct physical contact with the sound source. These mics are generally mounted on musical instruments. </vt:lpstr>
      <vt:lpstr>studio microphones -- the largest category of microphone. These include a number of application designs that we'll discuss. </vt:lpstr>
      <vt:lpstr>These six categories include different transducer types, or approaches to converting sound waves into electrical energy.  In this class we'll discuss the most popular types of mics and their characteristics. — </vt:lpstr>
      <vt:lpstr>Dynamic Microphones The dynamic mic (also called a moving-coil microphone) is considered the most rugged professional microphone.  </vt:lpstr>
      <vt:lpstr>When sound waves hit the diaphragm they move the coil of wire within the magnetic field. As a result, a small electrical current is generated that corresponds to the original sound waves. This signal must be amplified thousands of times.</vt:lpstr>
      <vt:lpstr> When small size, optimum sensitivity, and the best quality are all prime considerations, another type of mic, the condenser mic, is often preferred.      </vt:lpstr>
      <vt:lpstr>Condenser microphones (also called capacitor or electret condenser mics) are capable of top-notch audio quality. As shown above, they can be made so small that they are almost invisible. (But, the smaller they are, the more expensive they tend to be!) </vt:lpstr>
      <vt:lpstr>Condenser mics aren't as rugged as dynamic mics, and problems can result when they are used in adverse weather conditions.</vt:lpstr>
      <vt:lpstr>The mics work on the principle that governs an electric condenser or capacitor. An ultra-thin metal diaphragm is stretched tightly above a piece of flat metal or ceramic. In most condenser mics a power source maintains an electrical charge between the elements.</vt:lpstr>
      <vt:lpstr>The pre-amp can be located within the microphone housing or in an outboard electronic pack. Although most pre-amps output an analog signal, some of the newer models immediately convert the output to digital.</vt:lpstr>
      <vt:lpstr>Because they require a pre-amp, this means that, unlike the dynamic mics discussed earlier, most condenser mics require a source of power, either from an AC (standard Alternating Current) electrical power supply or from batteries. An AC power supply for a condenser mic is sometimes built into an audio mixer or audio board. This is referred to as a phantom power supply. </vt:lpstr>
      <vt:lpstr>When this type of power supply is used, the mic cord ends up serving two functions: it delivers the signal from the mic to the mixer and it carries power from the mixer to the pre-amp of the condenser mic. Some camcorder instructions recommend condenser mics because the pre-amp provides a high enough audio level to reduce undesirable system noise. </vt:lpstr>
      <vt:lpstr>Of course, using batteries to power the pre-amp of the condenser mic is more convenient -- you don't have to use a special mixer or audio board connected to an electrical power source. But battery-powered condenser mics introduce a problem of their own: at the end of their life cycle the batteries can go out without warning.  </vt:lpstr>
      <vt:lpstr>To get around any unexpected problems, especially on important productions, two miniature condenser mics are often used together. If one mic goes out, the other can immediately be switched on. This double microphone technique is called dual redundancy. </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Yahya</dc:creator>
  <cp:lastModifiedBy>ADUKU</cp:lastModifiedBy>
  <cp:revision>35</cp:revision>
  <dcterms:created xsi:type="dcterms:W3CDTF">2018-11-12T21:02:47Z</dcterms:created>
  <dcterms:modified xsi:type="dcterms:W3CDTF">2019-08-07T15:45:18Z</dcterms:modified>
</cp:coreProperties>
</file>