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79" r:id="rId3"/>
    <p:sldId id="280" r:id="rId4"/>
    <p:sldId id="256" r:id="rId5"/>
    <p:sldId id="261" r:id="rId6"/>
    <p:sldId id="299" r:id="rId7"/>
    <p:sldId id="301" r:id="rId8"/>
    <p:sldId id="296" r:id="rId9"/>
    <p:sldId id="298" r:id="rId10"/>
    <p:sldId id="257" r:id="rId11"/>
    <p:sldId id="258" r:id="rId12"/>
    <p:sldId id="268" r:id="rId13"/>
    <p:sldId id="288" r:id="rId14"/>
    <p:sldId id="289" r:id="rId15"/>
    <p:sldId id="290" r:id="rId16"/>
    <p:sldId id="291" r:id="rId17"/>
    <p:sldId id="292" r:id="rId18"/>
    <p:sldId id="293" r:id="rId19"/>
    <p:sldId id="294" r:id="rId20"/>
    <p:sldId id="269" r:id="rId21"/>
    <p:sldId id="281" r:id="rId22"/>
    <p:sldId id="285" r:id="rId23"/>
    <p:sldId id="267" r:id="rId24"/>
    <p:sldId id="259" r:id="rId25"/>
    <p:sldId id="260" r:id="rId26"/>
    <p:sldId id="264" r:id="rId27"/>
    <p:sldId id="265" r:id="rId28"/>
    <p:sldId id="266" r:id="rId29"/>
    <p:sldId id="270" r:id="rId30"/>
    <p:sldId id="271" r:id="rId31"/>
    <p:sldId id="272" r:id="rId32"/>
    <p:sldId id="273" r:id="rId33"/>
    <p:sldId id="274" r:id="rId34"/>
    <p:sldId id="302" r:id="rId35"/>
    <p:sldId id="282" r:id="rId36"/>
    <p:sldId id="278"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116" y="3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9040B-2D04-44BA-8043-EA5EF5BF8B1C}" type="datetimeFigureOut">
              <a:rPr lang="en-US" smtClean="0"/>
              <a:pPr/>
              <a:t>8/8/2019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AC8CE-1C3C-47F1-9B13-717AEC57CBB6}" type="slidenum">
              <a:rPr lang="en-US" smtClean="0"/>
              <a:pPr/>
              <a:t>‹#›</a:t>
            </a:fld>
            <a:endParaRPr lang="en-US"/>
          </a:p>
        </p:txBody>
      </p:sp>
    </p:spTree>
    <p:extLst>
      <p:ext uri="{BB962C8B-B14F-4D97-AF65-F5344CB8AC3E}">
        <p14:creationId xmlns:p14="http://schemas.microsoft.com/office/powerpoint/2010/main" val="44651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6AC8CE-1C3C-47F1-9B13-717AEC57CBB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6AC8CE-1C3C-47F1-9B13-717AEC57CBB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418E4-296A-4226-A4EE-8B84004BF98B}"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340927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418E4-296A-4226-A4EE-8B84004BF98B}"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273268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418E4-296A-4226-A4EE-8B84004BF98B}"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2069832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67780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12256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48849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480635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111933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8032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843772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26937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418E4-296A-4226-A4EE-8B84004BF98B}"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1481319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40125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895130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01388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418E4-296A-4226-A4EE-8B84004BF98B}" type="datetimeFigureOut">
              <a:rPr lang="en-US" smtClean="0"/>
              <a:pPr/>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21912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418E4-296A-4226-A4EE-8B84004BF98B}"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248036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418E4-296A-4226-A4EE-8B84004BF98B}" type="datetimeFigureOut">
              <a:rPr lang="en-US" smtClean="0"/>
              <a:pPr/>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284934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418E4-296A-4226-A4EE-8B84004BF98B}" type="datetimeFigureOut">
              <a:rPr lang="en-US" smtClean="0"/>
              <a:pPr/>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84153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418E4-296A-4226-A4EE-8B84004BF98B}" type="datetimeFigureOut">
              <a:rPr lang="en-US" smtClean="0"/>
              <a:pPr/>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410033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418E4-296A-4226-A4EE-8B84004BF98B}"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375773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418E4-296A-4226-A4EE-8B84004BF98B}" type="datetimeFigureOut">
              <a:rPr lang="en-US" smtClean="0"/>
              <a:pPr/>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70B7E-0597-4F2C-9F2D-9515E4E8298F}" type="slidenum">
              <a:rPr lang="en-US" smtClean="0"/>
              <a:pPr/>
              <a:t>‹#›</a:t>
            </a:fld>
            <a:endParaRPr lang="en-US"/>
          </a:p>
        </p:txBody>
      </p:sp>
    </p:spTree>
    <p:extLst>
      <p:ext uri="{BB962C8B-B14F-4D97-AF65-F5344CB8AC3E}">
        <p14:creationId xmlns:p14="http://schemas.microsoft.com/office/powerpoint/2010/main" val="339189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418E4-296A-4226-A4EE-8B84004BF98B}" type="datetimeFigureOut">
              <a:rPr lang="en-US" smtClean="0"/>
              <a:pPr/>
              <a:t>8/8/2019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70B7E-0597-4F2C-9F2D-9515E4E8298F}" type="slidenum">
              <a:rPr lang="en-US" smtClean="0"/>
              <a:pPr/>
              <a:t>‹#›</a:t>
            </a:fld>
            <a:endParaRPr lang="en-US"/>
          </a:p>
        </p:txBody>
      </p:sp>
    </p:spTree>
    <p:extLst>
      <p:ext uri="{BB962C8B-B14F-4D97-AF65-F5344CB8AC3E}">
        <p14:creationId xmlns:p14="http://schemas.microsoft.com/office/powerpoint/2010/main" val="2051580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4D6AB-2D54-4D09-A8A1-0D73FCB1DF21}" type="datetimeFigureOut">
              <a:rPr lang="en-US" smtClean="0">
                <a:solidFill>
                  <a:prstClr val="black">
                    <a:tint val="75000"/>
                  </a:prstClr>
                </a:solidFill>
              </a:rPr>
              <a:pPr/>
              <a:t>8/8/2019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F6A2B-0A15-43D8-A6AF-4792C9CD58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74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Audio%20Presentation/VENICE_MANUAL_E.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fontScale="90000"/>
          </a:bodyPr>
          <a:lstStyle/>
          <a:p>
            <a:r>
              <a:rPr lang="en-US" sz="5300" b="1" dirty="0" smtClean="0"/>
              <a:t>AUDIO MIXER AND AUDIO PROCESSING</a:t>
            </a:r>
            <a:r>
              <a:rPr lang="en-US" dirty="0" smtClean="0"/>
              <a:t/>
            </a:r>
            <a:br>
              <a:rPr lang="en-US" dirty="0" smtClean="0"/>
            </a:br>
            <a:endParaRPr lang="en-US" dirty="0"/>
          </a:p>
        </p:txBody>
      </p:sp>
      <p:sp>
        <p:nvSpPr>
          <p:cNvPr id="3" name="Subtitle 2"/>
          <p:cNvSpPr>
            <a:spLocks noGrp="1"/>
          </p:cNvSpPr>
          <p:nvPr>
            <p:ph type="subTitle" idx="1"/>
          </p:nvPr>
        </p:nvSpPr>
        <p:spPr>
          <a:xfrm>
            <a:off x="2057400" y="4419600"/>
            <a:ext cx="5715000" cy="1219200"/>
          </a:xfrm>
        </p:spPr>
        <p:txBody>
          <a:bodyPr>
            <a:normAutofit fontScale="85000" lnSpcReduction="20000"/>
          </a:bodyPr>
          <a:lstStyle/>
          <a:p>
            <a:endParaRPr lang="en-US" dirty="0" smtClean="0"/>
          </a:p>
          <a:p>
            <a:endParaRPr lang="en-US" dirty="0" smtClean="0"/>
          </a:p>
          <a:p>
            <a:r>
              <a:rPr lang="en-US" sz="2400" i="1" dirty="0" smtClean="0"/>
              <a:t>BY Engr. John </a:t>
            </a:r>
            <a:r>
              <a:rPr lang="en-US" sz="2400" i="1" dirty="0" smtClean="0"/>
              <a:t>Madah</a:t>
            </a:r>
            <a:endParaRPr lang="en-US" sz="2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324528" cy="7533456"/>
          </a:xfrm>
        </p:spPr>
        <p:txBody>
          <a:bodyPr>
            <a:normAutofit fontScale="55000" lnSpcReduction="20000"/>
          </a:bodyPr>
          <a:lstStyle/>
          <a:p>
            <a:r>
              <a:rPr lang="en-US" sz="5100" b="1" i="1" dirty="0" smtClean="0"/>
              <a:t>Reverbs</a:t>
            </a:r>
            <a:r>
              <a:rPr lang="en-US" sz="5100" dirty="0" smtClean="0"/>
              <a:t>: Used to simulate boundary reflections created in a real room, adding a sense of “Space and depth” to otherwise “dry” recordings</a:t>
            </a:r>
          </a:p>
          <a:p>
            <a:r>
              <a:rPr lang="en-US" sz="5100" b="1" i="1" dirty="0" smtClean="0"/>
              <a:t>Delays:</a:t>
            </a:r>
            <a:r>
              <a:rPr lang="en-US" sz="5100" b="1" i="1" dirty="0"/>
              <a:t> </a:t>
            </a:r>
            <a:r>
              <a:rPr lang="en-US" sz="5100" dirty="0" smtClean="0"/>
              <a:t>Most commonly used to add distinct echoes as a creative effect.</a:t>
            </a:r>
          </a:p>
          <a:p>
            <a:pPr marL="0" indent="0" algn="ctr">
              <a:buNone/>
            </a:pPr>
            <a:r>
              <a:rPr lang="en-US" sz="5100" dirty="0" smtClean="0"/>
              <a:t> </a:t>
            </a:r>
            <a:r>
              <a:rPr lang="en-US" sz="5800" dirty="0" smtClean="0"/>
              <a:t>SOUND MIXER CHANNELS</a:t>
            </a:r>
          </a:p>
          <a:p>
            <a:pPr>
              <a:buFont typeface="Wingdings" pitchFamily="2" charset="2"/>
              <a:buChar char="q"/>
            </a:pPr>
            <a:r>
              <a:rPr lang="en-US" sz="5100" dirty="0" smtClean="0"/>
              <a:t>  The first point of each channel’s pathway is the input socket, where the sound source  plug into the mixer. Available sockets includes : XLR (canon), 6.5mm Jack and RCA (Phono) plugs.</a:t>
            </a:r>
          </a:p>
          <a:p>
            <a:pPr>
              <a:buFont typeface="Wingdings" pitchFamily="2" charset="2"/>
              <a:buChar char="q"/>
            </a:pPr>
            <a:r>
              <a:rPr lang="en-US" sz="5100" dirty="0" smtClean="0"/>
              <a:t>XLR: Microphones and some Audio devices. It accept balance and unbalance signals.</a:t>
            </a:r>
          </a:p>
          <a:p>
            <a:pPr>
              <a:buFont typeface="Wingdings" pitchFamily="2" charset="2"/>
              <a:buChar char="q"/>
            </a:pPr>
            <a:r>
              <a:rPr lang="en-US" sz="5100" dirty="0" smtClean="0"/>
              <a:t>6.5mm Jack: Musical instruments such as electric Guitars, as well as various audio devices. Mono Jacks are unbalance. Stereo Jacks can either be balance stereo or balance mono. </a:t>
            </a:r>
          </a:p>
          <a:p>
            <a:pPr>
              <a:buFont typeface="Wingdings" pitchFamily="2" charset="2"/>
              <a:buChar char="q"/>
            </a:pPr>
            <a:r>
              <a:rPr lang="en-US" sz="5100" dirty="0" smtClean="0"/>
              <a:t>RCA: Musical devices such as disk players, record </a:t>
            </a:r>
            <a:r>
              <a:rPr lang="en-US" sz="5100" dirty="0" smtClean="0"/>
              <a:t>players, Set top boxes, Receivers</a:t>
            </a:r>
            <a:r>
              <a:rPr lang="en-US" sz="5100" dirty="0" smtClean="0"/>
              <a:t>, </a:t>
            </a:r>
            <a:r>
              <a:rPr lang="en-US" sz="5100" dirty="0" smtClean="0"/>
              <a:t>etc</a:t>
            </a:r>
            <a:r>
              <a:rPr lang="en-US" sz="5100" dirty="0" smtClean="0"/>
              <a:t>.</a:t>
            </a:r>
          </a:p>
          <a:p>
            <a:pPr marL="0" indent="0">
              <a:buNone/>
            </a:pPr>
            <a:endParaRPr lang="en-US" sz="5100" dirty="0" smtClean="0"/>
          </a:p>
          <a:p>
            <a:pPr marL="0" indent="0">
              <a:buNone/>
            </a:pPr>
            <a:r>
              <a:rPr lang="en-US" sz="3600" dirty="0" smtClean="0"/>
              <a:t> </a:t>
            </a:r>
            <a:endParaRPr lang="en-US" sz="3600" i="1" dirty="0"/>
          </a:p>
        </p:txBody>
      </p:sp>
    </p:spTree>
    <p:extLst>
      <p:ext uri="{BB962C8B-B14F-4D97-AF65-F5344CB8AC3E}">
        <p14:creationId xmlns:p14="http://schemas.microsoft.com/office/powerpoint/2010/main" val="3525233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3600" b="1" dirty="0" smtClean="0"/>
              <a:t>Controls available on a typical Audio Mixer</a:t>
            </a:r>
            <a:endParaRPr lang="en-US" sz="3600" b="1" dirty="0"/>
          </a:p>
        </p:txBody>
      </p:sp>
      <p:sp>
        <p:nvSpPr>
          <p:cNvPr id="3" name="Content Placeholder 2"/>
          <p:cNvSpPr>
            <a:spLocks noGrp="1"/>
          </p:cNvSpPr>
          <p:nvPr>
            <p:ph idx="1"/>
          </p:nvPr>
        </p:nvSpPr>
        <p:spPr>
          <a:xfrm>
            <a:off x="0" y="836712"/>
            <a:ext cx="9144000" cy="5904656"/>
          </a:xfrm>
        </p:spPr>
        <p:txBody>
          <a:bodyPr>
            <a:normAutofit fontScale="92500" lnSpcReduction="10000"/>
          </a:bodyPr>
          <a:lstStyle/>
          <a:p>
            <a:pPr>
              <a:buFont typeface="Wingdings" pitchFamily="2" charset="2"/>
              <a:buChar char="v"/>
            </a:pPr>
            <a:r>
              <a:rPr lang="en-US" dirty="0" smtClean="0"/>
              <a:t>I</a:t>
            </a:r>
            <a:r>
              <a:rPr lang="en-US" b="1" dirty="0" smtClean="0"/>
              <a:t>nput Gain Attenuator: Control level of signal as it enter channel. It uses a potentiometer. There may be a switch or pad which will increase or decrease the level by a set amount (</a:t>
            </a:r>
            <a:r>
              <a:rPr lang="en-US" b="1" dirty="0" err="1" smtClean="0"/>
              <a:t>Mic</a:t>
            </a:r>
            <a:r>
              <a:rPr lang="en-US" b="1" dirty="0" smtClean="0"/>
              <a:t>/Line switch).</a:t>
            </a:r>
          </a:p>
          <a:p>
            <a:pPr>
              <a:buFont typeface="Wingdings" pitchFamily="2" charset="2"/>
              <a:buChar char="v"/>
            </a:pPr>
            <a:r>
              <a:rPr lang="en-US" b="1" dirty="0" smtClean="0"/>
              <a:t>Phantom Power: Turns phantom power on or off.</a:t>
            </a:r>
          </a:p>
          <a:p>
            <a:pPr>
              <a:buFont typeface="Wingdings" pitchFamily="2" charset="2"/>
              <a:buChar char="v"/>
            </a:pPr>
            <a:r>
              <a:rPr lang="en-US" b="1" dirty="0" smtClean="0"/>
              <a:t>Equalizers: Most mixers have at least two EQ controls – High and Low frequencies control. Good mixer have at more advance in particular, parametric EQ.</a:t>
            </a:r>
          </a:p>
          <a:p>
            <a:pPr>
              <a:buFont typeface="Wingdings" pitchFamily="2" charset="2"/>
              <a:buChar char="v"/>
            </a:pPr>
            <a:r>
              <a:rPr lang="en-US" b="1" dirty="0" smtClean="0"/>
              <a:t>Auxiliary channels outputs: used to send a copy of the channel signal somewhere else to provide separate monitor feeds or to add effects.</a:t>
            </a:r>
          </a:p>
          <a:p>
            <a:pPr>
              <a:buFont typeface="Wingdings" pitchFamily="2" charset="2"/>
              <a:buChar char="v"/>
            </a:pPr>
            <a:r>
              <a:rPr lang="en-US" b="1" dirty="0" smtClean="0"/>
              <a:t>Pan &amp; assignment: </a:t>
            </a:r>
            <a:r>
              <a:rPr lang="en-US" b="1" dirty="0" err="1" smtClean="0"/>
              <a:t>i.e</a:t>
            </a:r>
            <a:r>
              <a:rPr lang="en-US" b="1" dirty="0" smtClean="0"/>
              <a:t>, Pan left or Right.</a:t>
            </a:r>
          </a:p>
          <a:p>
            <a:pPr>
              <a:buFont typeface="Wingdings" pitchFamily="2" charset="2"/>
              <a:buChar char="v"/>
            </a:pPr>
            <a:r>
              <a:rPr lang="en-US" b="1" dirty="0" smtClean="0"/>
              <a:t>Channel On/Off: Turns the entire channel on/off.</a:t>
            </a:r>
          </a:p>
          <a:p>
            <a:pPr marL="0" indent="0">
              <a:buNone/>
            </a:pPr>
            <a:endParaRPr lang="en-US" dirty="0" smtClean="0"/>
          </a:p>
        </p:txBody>
      </p:sp>
      <p:graphicFrame>
        <p:nvGraphicFramePr>
          <p:cNvPr id="1026" name="Object 2"/>
          <p:cNvGraphicFramePr>
            <a:graphicFrameLocks noChangeAspect="1"/>
          </p:cNvGraphicFramePr>
          <p:nvPr/>
        </p:nvGraphicFramePr>
        <p:xfrm>
          <a:off x="3135313" y="7518400"/>
          <a:ext cx="2871787" cy="4064000"/>
        </p:xfrm>
        <a:graphic>
          <a:graphicData uri="http://schemas.openxmlformats.org/presentationml/2006/ole">
            <mc:AlternateContent xmlns:mc="http://schemas.openxmlformats.org/markup-compatibility/2006">
              <mc:Choice xmlns:v="urn:schemas-microsoft-com:vml" Requires="v">
                <p:oleObj spid="_x0000_s1032" name="Acrobat Document" r:id="rId3" imgW="5667355" imgH="8019870" progId="AcroExch.Document.7">
                  <p:link updateAutomatic="1"/>
                </p:oleObj>
              </mc:Choice>
              <mc:Fallback>
                <p:oleObj name="Acrobat Document" r:id="rId3" imgW="5667355" imgH="8019870" progId="AcroExch.Document.7">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313" y="7518400"/>
                        <a:ext cx="2871787"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468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76200" y="-76200"/>
            <a:ext cx="89916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0"/>
            <a:ext cx="8991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0" y="76200"/>
            <a:ext cx="89916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0" y="-76200"/>
            <a:ext cx="9144000" cy="693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76200" y="0"/>
            <a:ext cx="8991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914400" y="-1371600"/>
            <a:ext cx="10896600" cy="975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0" y="-104775"/>
            <a:ext cx="9144000" cy="7038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64488" cy="6741368"/>
          </a:xfrm>
        </p:spPr>
        <p:txBody>
          <a:bodyPr>
            <a:normAutofit fontScale="77500" lnSpcReduction="20000"/>
          </a:bodyPr>
          <a:lstStyle/>
          <a:p>
            <a:pPr>
              <a:buFont typeface="Wingdings" pitchFamily="2" charset="2"/>
              <a:buChar char="v"/>
            </a:pPr>
            <a:r>
              <a:rPr lang="en-US" b="1" dirty="0" smtClean="0"/>
              <a:t>Slider: Control the level of the channel signal as it leaves the channel to the next stage (Sub group or Master mix).</a:t>
            </a:r>
          </a:p>
          <a:p>
            <a:pPr>
              <a:buFont typeface="Wingdings" pitchFamily="2" charset="2"/>
              <a:buChar char="v"/>
            </a:pPr>
            <a:r>
              <a:rPr lang="en-US" b="1" dirty="0" smtClean="0"/>
              <a:t>Sub Group: Provide a way to sub-mix a groups of channels before they are sent to the main output Mix.</a:t>
            </a:r>
          </a:p>
          <a:p>
            <a:pPr>
              <a:buFont typeface="Wingdings" pitchFamily="2" charset="2"/>
              <a:buChar char="v"/>
            </a:pPr>
            <a:r>
              <a:rPr lang="en-US" b="1" dirty="0" smtClean="0"/>
              <a:t>Master slider: Final mix fader</a:t>
            </a:r>
          </a:p>
          <a:p>
            <a:pPr>
              <a:buFont typeface="Wingdings" pitchFamily="2" charset="2"/>
              <a:buChar char="v"/>
            </a:pPr>
            <a:r>
              <a:rPr lang="en-US" b="1" dirty="0" smtClean="0"/>
              <a:t>Phasing Knob: Used to change the Phase of signal.</a:t>
            </a:r>
          </a:p>
          <a:p>
            <a:pPr marL="0" indent="0" algn="ctr">
              <a:buNone/>
            </a:pPr>
            <a:r>
              <a:rPr lang="en-US" b="1" dirty="0"/>
              <a:t> </a:t>
            </a:r>
            <a:r>
              <a:rPr lang="en-US" b="1" dirty="0" smtClean="0"/>
              <a:t>   INPUT LEVELS</a:t>
            </a:r>
          </a:p>
          <a:p>
            <a:pPr>
              <a:buFont typeface="Wingdings" pitchFamily="2" charset="2"/>
              <a:buChar char="ü"/>
            </a:pPr>
            <a:r>
              <a:rPr lang="en-US" b="1" dirty="0" smtClean="0"/>
              <a:t>The level of an audio signal refers to the voltage level of the signal. </a:t>
            </a:r>
          </a:p>
          <a:p>
            <a:pPr>
              <a:buFont typeface="Wingdings" pitchFamily="2" charset="2"/>
              <a:buChar char="ü"/>
            </a:pPr>
            <a:r>
              <a:rPr lang="en-US" b="1" dirty="0" smtClean="0"/>
              <a:t>Signals can be divided into three categories:</a:t>
            </a:r>
          </a:p>
          <a:p>
            <a:pPr>
              <a:buFont typeface="Wingdings" pitchFamily="2" charset="2"/>
              <a:buChar char="ü"/>
            </a:pPr>
            <a:r>
              <a:rPr lang="en-US" b="1" dirty="0" err="1" smtClean="0"/>
              <a:t>Mic</a:t>
            </a:r>
            <a:r>
              <a:rPr lang="en-US" b="1" dirty="0" smtClean="0"/>
              <a:t>-level (Low), Line-Level (a bit higher) and Loudspeaker level (very high).</a:t>
            </a:r>
          </a:p>
          <a:p>
            <a:pPr>
              <a:buFont typeface="Wingdings" pitchFamily="2" charset="2"/>
              <a:buChar char="ü"/>
            </a:pPr>
            <a:r>
              <a:rPr lang="en-US" b="1" dirty="0" smtClean="0"/>
              <a:t>Microphones produces a </a:t>
            </a:r>
            <a:r>
              <a:rPr lang="en-US" b="1" dirty="0" err="1" smtClean="0"/>
              <a:t>Mic</a:t>
            </a:r>
            <a:r>
              <a:rPr lang="en-US" b="1" dirty="0" smtClean="0"/>
              <a:t>-level signal where as most audio devices such as disc players, wireless microphones produce a line-level signal.</a:t>
            </a:r>
          </a:p>
          <a:p>
            <a:pPr>
              <a:buFont typeface="Wingdings" pitchFamily="2" charset="2"/>
              <a:buChar char="ü"/>
            </a:pPr>
            <a:r>
              <a:rPr lang="en-US" b="1" dirty="0" smtClean="0"/>
              <a:t>Loudspeaker level signals are produced by Power amplifiers and are only appropriate for plugging into a loudspeaker. (Note: Never plug a loud speaker signal into the audio mixer input</a:t>
            </a:r>
            <a:r>
              <a:rPr lang="en-US" dirty="0" smtClean="0"/>
              <a:t>).</a:t>
            </a:r>
            <a:endParaRPr lang="en-US" dirty="0"/>
          </a:p>
        </p:txBody>
      </p:sp>
    </p:spTree>
    <p:extLst>
      <p:ext uri="{BB962C8B-B14F-4D97-AF65-F5344CB8AC3E}">
        <p14:creationId xmlns:p14="http://schemas.microsoft.com/office/powerpoint/2010/main" val="3684697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400" dirty="0" smtClean="0"/>
              <a:t>OBJECTIVES</a:t>
            </a:r>
          </a:p>
          <a:p>
            <a:pPr>
              <a:buNone/>
            </a:pPr>
            <a:r>
              <a:rPr lang="en-US" sz="4000" dirty="0" smtClean="0"/>
              <a:t>At the end of the training, participants are  expected to understand the audio Mixer audio Processing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AUDIO PROCESSORS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INCLUDES:</a:t>
            </a:r>
          </a:p>
          <a:p>
            <a:pPr marL="0" lvl="0" indent="0">
              <a:buNone/>
            </a:pPr>
            <a:r>
              <a:rPr lang="en-US" b="1" dirty="0" smtClean="0">
                <a:solidFill>
                  <a:prstClr val="black"/>
                </a:solidFill>
              </a:rPr>
              <a:t>COMPRESSORS/EXPANDERS,</a:t>
            </a:r>
          </a:p>
          <a:p>
            <a:pPr marL="0" lvl="0" indent="0">
              <a:buNone/>
            </a:pPr>
            <a:r>
              <a:rPr lang="en-US" b="1" dirty="0" smtClean="0">
                <a:solidFill>
                  <a:prstClr val="black"/>
                </a:solidFill>
              </a:rPr>
              <a:t> LIMITERS AND GATES</a:t>
            </a:r>
            <a:r>
              <a:rPr lang="en-US" sz="3600" dirty="0" smtClean="0">
                <a:solidFill>
                  <a:prstClr val="black"/>
                </a:solidFill>
              </a:rPr>
              <a:t>.</a:t>
            </a:r>
          </a:p>
          <a:p>
            <a:pPr marL="0" lvl="0" indent="0">
              <a:buNone/>
            </a:pPr>
            <a:r>
              <a:rPr lang="en-US" sz="3600" dirty="0" smtClean="0">
                <a:solidFill>
                  <a:prstClr val="black"/>
                </a:solidFill>
              </a:rPr>
              <a:t>EQUALIZERS/ FILTERS </a:t>
            </a:r>
          </a:p>
          <a:p>
            <a:pPr marL="0" lvl="0" indent="0">
              <a:buNone/>
            </a:pPr>
            <a:endParaRPr lang="en-US" sz="3600" dirty="0" smtClean="0">
              <a:solidFill>
                <a:prstClr val="black"/>
              </a:solidFill>
            </a:endParaRPr>
          </a:p>
          <a:p>
            <a:pPr marL="0" lvl="0" indent="0">
              <a:buNone/>
            </a:pPr>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403861"/>
            <a:ext cx="7918442" cy="34541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96" y="42440"/>
            <a:ext cx="7931946" cy="3157960"/>
          </a:xfrm>
          <a:prstGeom prst="rect">
            <a:avLst/>
          </a:prstGeom>
        </p:spPr>
      </p:pic>
    </p:spTree>
    <p:extLst>
      <p:ext uri="{BB962C8B-B14F-4D97-AF65-F5344CB8AC3E}">
        <p14:creationId xmlns:p14="http://schemas.microsoft.com/office/powerpoint/2010/main" val="3346671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9145016" cy="6480720"/>
          </a:xfrm>
        </p:spPr>
        <p:txBody>
          <a:bodyPr/>
          <a:lstStyle/>
          <a:p>
            <a:pPr marL="0" lvl="0" indent="0">
              <a:buNone/>
            </a:pPr>
            <a:r>
              <a:rPr lang="en-US" sz="2600" b="1" dirty="0">
                <a:solidFill>
                  <a:prstClr val="black"/>
                </a:solidFill>
              </a:rPr>
              <a:t>COMPRESSORS/EXPANDERS, LIMITERS AND GATES</a:t>
            </a:r>
            <a:r>
              <a:rPr lang="en-US" sz="3000" dirty="0">
                <a:solidFill>
                  <a:prstClr val="black"/>
                </a:solidFill>
              </a:rPr>
              <a:t>.</a:t>
            </a:r>
          </a:p>
          <a:p>
            <a:pPr lvl="0">
              <a:buFont typeface="Wingdings" pitchFamily="2" charset="2"/>
              <a:buChar char="ü"/>
            </a:pPr>
            <a:r>
              <a:rPr lang="en-US" sz="3000" i="1" dirty="0">
                <a:solidFill>
                  <a:prstClr val="black"/>
                </a:solidFill>
              </a:rPr>
              <a:t>Dynamic Range:</a:t>
            </a:r>
          </a:p>
          <a:p>
            <a:pPr lvl="0">
              <a:buFont typeface="Wingdings" pitchFamily="2" charset="2"/>
              <a:buChar char="ü"/>
            </a:pPr>
            <a:r>
              <a:rPr lang="en-US" sz="3000" dirty="0">
                <a:solidFill>
                  <a:prstClr val="black"/>
                </a:solidFill>
              </a:rPr>
              <a:t>Before we look at compressors and limiters we must understand the term </a:t>
            </a:r>
            <a:r>
              <a:rPr lang="en-US" sz="3000" b="1" dirty="0">
                <a:solidFill>
                  <a:prstClr val="black"/>
                </a:solidFill>
              </a:rPr>
              <a:t>Dynamic Range</a:t>
            </a:r>
            <a:r>
              <a:rPr lang="en-US" sz="3000" dirty="0">
                <a:solidFill>
                  <a:prstClr val="black"/>
                </a:solidFill>
              </a:rPr>
              <a:t>. The Dynamic Range of a sound is the range between the quietest section and it's loudest section or in the case of a recorder the range between the noise floor and the point of distortion</a:t>
            </a:r>
            <a:r>
              <a:rPr lang="en-US" sz="3000" dirty="0" smtClean="0">
                <a:solidFill>
                  <a:prstClr val="black"/>
                </a:solidFill>
              </a:rPr>
              <a:t>.</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571" y="3645024"/>
            <a:ext cx="4213864" cy="308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020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6632"/>
            <a:ext cx="8964488" cy="6480720"/>
          </a:xfrm>
        </p:spPr>
        <p:txBody>
          <a:bodyPr>
            <a:normAutofit fontScale="92500" lnSpcReduction="10000"/>
          </a:bodyPr>
          <a:lstStyle/>
          <a:p>
            <a:r>
              <a:rPr lang="en-US" dirty="0"/>
              <a:t>The meters above show a dynamic range of 72db. On a home cassette recorder the quiet section in this track would be below the noise of the tape recorder and all you would hear through the quiet passage would be tape hiss. The distance from the loudest section to the point of distortion is called the </a:t>
            </a:r>
            <a:r>
              <a:rPr lang="en-US" b="1" dirty="0"/>
              <a:t>Headroom</a:t>
            </a:r>
            <a:r>
              <a:rPr lang="en-US" dirty="0"/>
              <a:t>. If distortion is reached at +6db then we currently have a 4db headroom. To reduce the dynamic range you could ride the whole track with a fader and turn it up when it's too low and pull it back when too high </a:t>
            </a:r>
            <a:r>
              <a:rPr lang="en-US" b="1" dirty="0"/>
              <a:t>or</a:t>
            </a:r>
            <a:r>
              <a:rPr lang="en-US" dirty="0"/>
              <a:t> your can use a </a:t>
            </a:r>
            <a:r>
              <a:rPr lang="en-US" b="1" dirty="0"/>
              <a:t>compressor</a:t>
            </a:r>
            <a:r>
              <a:rPr lang="en-US" dirty="0" smtClean="0"/>
              <a:t>.</a:t>
            </a:r>
          </a:p>
          <a:p>
            <a:r>
              <a:rPr lang="en-US" dirty="0"/>
              <a:t>A Compressor can change the input signal to output signal ratio. They manipulate the dynamic content of signals.</a:t>
            </a:r>
          </a:p>
          <a:p>
            <a:endParaRPr lang="en-US" dirty="0"/>
          </a:p>
          <a:p>
            <a:endParaRPr lang="en-US" dirty="0"/>
          </a:p>
        </p:txBody>
      </p:sp>
    </p:spTree>
    <p:extLst>
      <p:ext uri="{BB962C8B-B14F-4D97-AF65-F5344CB8AC3E}">
        <p14:creationId xmlns:p14="http://schemas.microsoft.com/office/powerpoint/2010/main" val="875795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9036496" cy="6624736"/>
          </a:xfrm>
        </p:spPr>
        <p:txBody>
          <a:bodyPr>
            <a:normAutofit/>
          </a:bodyPr>
          <a:lstStyle/>
          <a:p>
            <a:pPr marL="0" indent="0">
              <a:buNone/>
            </a:pPr>
            <a:r>
              <a:rPr lang="en-US" dirty="0" smtClean="0"/>
              <a:t>Fig. 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800" dirty="0" smtClean="0"/>
              <a:t>In </a:t>
            </a:r>
            <a:r>
              <a:rPr lang="en-US" sz="2800" dirty="0"/>
              <a:t>Fig. A above unity gain means that what you put in you get out. In the 2:1 ratio example When the </a:t>
            </a:r>
            <a:r>
              <a:rPr lang="en-US" sz="2800" dirty="0" smtClean="0"/>
              <a:t>signal </a:t>
            </a:r>
            <a:r>
              <a:rPr lang="en-US" sz="2800" dirty="0"/>
              <a:t>is above the threshold the signal output is reduced in a ratio of 2db in will give 1db out when the </a:t>
            </a:r>
            <a:r>
              <a:rPr lang="en-US" sz="2800" b="1" dirty="0"/>
              <a:t>compression ratio</a:t>
            </a:r>
            <a:r>
              <a:rPr lang="en-US" sz="2800" dirty="0"/>
              <a:t> is set at 2:1, </a:t>
            </a:r>
          </a:p>
        </p:txBody>
      </p:sp>
      <p:pic>
        <p:nvPicPr>
          <p:cNvPr id="5" name="Picture 4" descr="http://www.sae.edu/reference_material/images/content/Dynamic2.gif"/>
          <p:cNvPicPr/>
          <p:nvPr/>
        </p:nvPicPr>
        <p:blipFill>
          <a:blip r:embed="rId2" cstate="print"/>
          <a:srcRect/>
          <a:stretch>
            <a:fillRect/>
          </a:stretch>
        </p:blipFill>
        <p:spPr bwMode="auto">
          <a:xfrm>
            <a:off x="1259632" y="44624"/>
            <a:ext cx="6120680" cy="4680520"/>
          </a:xfrm>
          <a:prstGeom prst="rect">
            <a:avLst/>
          </a:prstGeom>
          <a:noFill/>
          <a:ln w="9525">
            <a:noFill/>
            <a:miter lim="800000"/>
            <a:headEnd/>
            <a:tailEnd/>
          </a:ln>
        </p:spPr>
      </p:pic>
    </p:spTree>
    <p:extLst>
      <p:ext uri="{BB962C8B-B14F-4D97-AF65-F5344CB8AC3E}">
        <p14:creationId xmlns:p14="http://schemas.microsoft.com/office/powerpoint/2010/main" val="890256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9036496" cy="6669360"/>
          </a:xfrm>
        </p:spPr>
        <p:txBody>
          <a:bodyPr>
            <a:normAutofit/>
          </a:bodyPr>
          <a:lstStyle/>
          <a:p>
            <a:pPr>
              <a:buFont typeface="Wingdings" pitchFamily="2" charset="2"/>
              <a:buChar char="Ø"/>
            </a:pPr>
            <a:r>
              <a:rPr lang="en-US" dirty="0" smtClean="0"/>
              <a:t>so </a:t>
            </a:r>
            <a:r>
              <a:rPr lang="en-US" dirty="0"/>
              <a:t>you have saved 1 </a:t>
            </a:r>
            <a:r>
              <a:rPr lang="en-US" dirty="0" err="1"/>
              <a:t>db</a:t>
            </a:r>
            <a:r>
              <a:rPr lang="en-US" dirty="0"/>
              <a:t> off the top of your dynamic range and you can turn it all up by 1 </a:t>
            </a:r>
            <a:r>
              <a:rPr lang="en-US" dirty="0" err="1"/>
              <a:t>db</a:t>
            </a:r>
            <a:r>
              <a:rPr lang="en-US" dirty="0"/>
              <a:t> without effecting the headroom. </a:t>
            </a:r>
            <a:endParaRPr lang="en-US" dirty="0" smtClean="0"/>
          </a:p>
          <a:p>
            <a:pPr>
              <a:buFont typeface="Wingdings" pitchFamily="2" charset="2"/>
              <a:buChar char="Ø"/>
            </a:pPr>
            <a:r>
              <a:rPr lang="en-US" dirty="0" smtClean="0"/>
              <a:t>In </a:t>
            </a:r>
            <a:r>
              <a:rPr lang="en-US" dirty="0"/>
              <a:t>a more severe case like the 20:1, which is more commonly called </a:t>
            </a:r>
            <a:r>
              <a:rPr lang="en-US" b="1" dirty="0"/>
              <a:t>limiting</a:t>
            </a:r>
            <a:r>
              <a:rPr lang="en-US" dirty="0"/>
              <a:t>, for a 20 </a:t>
            </a:r>
            <a:r>
              <a:rPr lang="en-US" dirty="0" err="1"/>
              <a:t>db</a:t>
            </a:r>
            <a:r>
              <a:rPr lang="en-US" dirty="0"/>
              <a:t> rise in signal only 1 </a:t>
            </a:r>
            <a:r>
              <a:rPr lang="en-US" dirty="0" err="1"/>
              <a:t>db</a:t>
            </a:r>
            <a:r>
              <a:rPr lang="en-US" dirty="0"/>
              <a:t> comes out. </a:t>
            </a:r>
            <a:endParaRPr lang="en-US" dirty="0" smtClean="0"/>
          </a:p>
          <a:p>
            <a:pPr>
              <a:buFont typeface="Wingdings" pitchFamily="2" charset="2"/>
              <a:buChar char="Ø"/>
            </a:pPr>
            <a:r>
              <a:rPr lang="en-US" dirty="0" smtClean="0"/>
              <a:t>The </a:t>
            </a:r>
            <a:r>
              <a:rPr lang="en-US" dirty="0"/>
              <a:t>compressor and limiter can be used together in one unit where the compressor works in the 2 - 15:1 range whilst the limiter stops the extreme transient peaks in the signal in the 15 - 20:1 ratios which is why it is often called a </a:t>
            </a:r>
            <a:r>
              <a:rPr lang="en-US" b="1" dirty="0"/>
              <a:t>Peak Limiter.</a:t>
            </a: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28109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7" y="3212976"/>
            <a:ext cx="8867328" cy="3528392"/>
          </a:xfrm>
        </p:spPr>
        <p:txBody>
          <a:bodyPr>
            <a:normAutofit fontScale="77500" lnSpcReduction="20000"/>
          </a:bodyPr>
          <a:lstStyle/>
          <a:p>
            <a:endParaRPr lang="en-US" dirty="0" smtClean="0"/>
          </a:p>
          <a:p>
            <a:endParaRPr lang="en-US" dirty="0"/>
          </a:p>
          <a:p>
            <a:r>
              <a:rPr lang="en-US" dirty="0" smtClean="0"/>
              <a:t>In </a:t>
            </a:r>
            <a:r>
              <a:rPr lang="en-US" dirty="0"/>
              <a:t>the above graph the threshold of the limiter has been raised so that the main program material will be compressed above the threshold of compression at 2:1 and above the limiting threshold it will be 20:1. A compressor is a </a:t>
            </a:r>
            <a:r>
              <a:rPr lang="en-US" b="1" dirty="0"/>
              <a:t>gain reduction</a:t>
            </a:r>
            <a:r>
              <a:rPr lang="en-US" dirty="0"/>
              <a:t> device, therefore all compressors have a </a:t>
            </a:r>
            <a:r>
              <a:rPr lang="en-US" b="1" dirty="0"/>
              <a:t>make up gain</a:t>
            </a:r>
            <a:r>
              <a:rPr lang="en-US" dirty="0"/>
              <a:t> control so that if you are using 3db of gain reduction you can turn the output by that amount and still retain the same headroom</a:t>
            </a:r>
          </a:p>
        </p:txBody>
      </p:sp>
      <p:pic>
        <p:nvPicPr>
          <p:cNvPr id="4" name="Picture 3" descr="http://www.sae.edu/reference_material/images/content/Dynamic3.gif"/>
          <p:cNvPicPr/>
          <p:nvPr/>
        </p:nvPicPr>
        <p:blipFill>
          <a:blip r:embed="rId2" cstate="print"/>
          <a:srcRect/>
          <a:stretch>
            <a:fillRect/>
          </a:stretch>
        </p:blipFill>
        <p:spPr bwMode="auto">
          <a:xfrm>
            <a:off x="1224135" y="44624"/>
            <a:ext cx="6804249" cy="3888432"/>
          </a:xfrm>
          <a:prstGeom prst="rect">
            <a:avLst/>
          </a:prstGeom>
          <a:noFill/>
          <a:ln w="9525">
            <a:noFill/>
            <a:miter lim="800000"/>
            <a:headEnd/>
            <a:tailEnd/>
          </a:ln>
        </p:spPr>
      </p:pic>
    </p:spTree>
    <p:extLst>
      <p:ext uri="{BB962C8B-B14F-4D97-AF65-F5344CB8AC3E}">
        <p14:creationId xmlns:p14="http://schemas.microsoft.com/office/powerpoint/2010/main" val="1043197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77073"/>
            <a:ext cx="9144000" cy="2780928"/>
          </a:xfrm>
        </p:spPr>
        <p:txBody>
          <a:bodyPr>
            <a:normAutofit fontScale="77500" lnSpcReduction="20000"/>
          </a:bodyPr>
          <a:lstStyle/>
          <a:p>
            <a:pPr fontAlgn="base"/>
            <a:r>
              <a:rPr lang="en-US" dirty="0"/>
              <a:t>In the diagram above the transition from unity gain to compression at the threshold of compression/limiting is gradual instead of a straight line. This is called a </a:t>
            </a:r>
            <a:r>
              <a:rPr lang="en-US" b="1" dirty="0"/>
              <a:t>Soft Knee</a:t>
            </a:r>
            <a:r>
              <a:rPr lang="en-US" dirty="0"/>
              <a:t> threshold and is much smoother.</a:t>
            </a:r>
          </a:p>
          <a:p>
            <a:pPr fontAlgn="base"/>
            <a:r>
              <a:rPr lang="en-US" dirty="0"/>
              <a:t>The </a:t>
            </a:r>
            <a:r>
              <a:rPr lang="en-US" b="1" dirty="0"/>
              <a:t>Mete</a:t>
            </a:r>
            <a:r>
              <a:rPr lang="en-US" dirty="0"/>
              <a:t>r on a compressor can usually be switched to read either the input level, output level or the amount of gain reduction. It is advisable to check that the input level is correct before you start adjusting the threshold and setting the compression ratio etc.</a:t>
            </a:r>
          </a:p>
          <a:p>
            <a:endParaRPr lang="en-US" dirty="0"/>
          </a:p>
        </p:txBody>
      </p:sp>
      <p:pic>
        <p:nvPicPr>
          <p:cNvPr id="5" name="Picture 4" descr="http://www.sae.edu/reference_material/images/content/Dynamic6.gif"/>
          <p:cNvPicPr/>
          <p:nvPr/>
        </p:nvPicPr>
        <p:blipFill>
          <a:blip r:embed="rId2" cstate="print"/>
          <a:srcRect/>
          <a:stretch>
            <a:fillRect/>
          </a:stretch>
        </p:blipFill>
        <p:spPr bwMode="auto">
          <a:xfrm>
            <a:off x="179512" y="44624"/>
            <a:ext cx="6264696" cy="4032448"/>
          </a:xfrm>
          <a:prstGeom prst="rect">
            <a:avLst/>
          </a:prstGeom>
          <a:noFill/>
          <a:ln w="9525">
            <a:noFill/>
            <a:miter lim="800000"/>
            <a:headEnd/>
            <a:tailEnd/>
          </a:ln>
        </p:spPr>
      </p:pic>
    </p:spTree>
    <p:extLst>
      <p:ext uri="{BB962C8B-B14F-4D97-AF65-F5344CB8AC3E}">
        <p14:creationId xmlns:p14="http://schemas.microsoft.com/office/powerpoint/2010/main" val="855928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84" y="27384"/>
            <a:ext cx="8934712" cy="6858000"/>
          </a:xfrm>
        </p:spPr>
        <p:txBody>
          <a:bodyPr>
            <a:normAutofit fontScale="70000" lnSpcReduction="20000"/>
          </a:bodyPr>
          <a:lstStyle/>
          <a:p>
            <a:r>
              <a:rPr lang="en-US" dirty="0"/>
              <a:t>The </a:t>
            </a:r>
            <a:r>
              <a:rPr lang="en-US" b="1" dirty="0"/>
              <a:t>attack time</a:t>
            </a:r>
            <a:r>
              <a:rPr lang="en-US" dirty="0"/>
              <a:t> determines how quickly the compressor reacts to signals above the threshold. </a:t>
            </a:r>
            <a:endParaRPr lang="en-US" dirty="0" smtClean="0"/>
          </a:p>
          <a:p>
            <a:r>
              <a:rPr lang="en-US" dirty="0" smtClean="0"/>
              <a:t>Signals </a:t>
            </a:r>
            <a:r>
              <a:rPr lang="en-US" dirty="0"/>
              <a:t>have short sharp peaks called </a:t>
            </a:r>
            <a:r>
              <a:rPr lang="en-US" b="1" dirty="0"/>
              <a:t>Transients</a:t>
            </a:r>
            <a:r>
              <a:rPr lang="en-US" dirty="0"/>
              <a:t> that can easily trigger a compressor to act. </a:t>
            </a:r>
            <a:endParaRPr lang="en-US" dirty="0" smtClean="0"/>
          </a:p>
          <a:p>
            <a:r>
              <a:rPr lang="en-US" dirty="0" smtClean="0"/>
              <a:t>The </a:t>
            </a:r>
            <a:r>
              <a:rPr lang="en-US" dirty="0"/>
              <a:t>attack time determines how long the peak should be above the threshold before compression takes place. These short transients are important in the </a:t>
            </a:r>
            <a:r>
              <a:rPr lang="en-US" b="1" dirty="0"/>
              <a:t>clarity</a:t>
            </a:r>
            <a:r>
              <a:rPr lang="en-US" dirty="0"/>
              <a:t> of a sound but don't affect the </a:t>
            </a:r>
            <a:r>
              <a:rPr lang="en-US" b="1" dirty="0"/>
              <a:t>loudness</a:t>
            </a:r>
            <a:r>
              <a:rPr lang="en-US" dirty="0"/>
              <a:t> of the sound. The aim of compression is to make the instrument sound louder, to squeeze the dynamic range, therefore you may wish to lengthen the attack time and let the transients through (to be dealt with by a limiter if necessary) and the compressor will then be working on </a:t>
            </a:r>
            <a:r>
              <a:rPr lang="en-US" b="1" dirty="0"/>
              <a:t>sustained levels</a:t>
            </a:r>
            <a:r>
              <a:rPr lang="en-US" dirty="0"/>
              <a:t> above the threshold. </a:t>
            </a:r>
            <a:endParaRPr lang="en-US" dirty="0" smtClean="0"/>
          </a:p>
          <a:p>
            <a:r>
              <a:rPr lang="en-US" dirty="0" smtClean="0"/>
              <a:t>The</a:t>
            </a:r>
            <a:r>
              <a:rPr lang="en-US" dirty="0"/>
              <a:t> </a:t>
            </a:r>
            <a:r>
              <a:rPr lang="en-US" b="1" dirty="0"/>
              <a:t>release time</a:t>
            </a:r>
            <a:r>
              <a:rPr lang="en-US" dirty="0"/>
              <a:t> determines how quickly the compressor lets go, or restores normal gain. If the release is too fast for the amount of gain reduction applied then the return to normal gain over and over as the signal moves above and below the threshold can cause what is known as </a:t>
            </a:r>
            <a:r>
              <a:rPr lang="en-US" b="1" dirty="0"/>
              <a:t>pumping</a:t>
            </a:r>
            <a:r>
              <a:rPr lang="en-US" dirty="0"/>
              <a:t> because the gain structure is changing rapidly. It is advisable to ask the player to play sustained notes and set the release so the change of gain is smooth. Instruments that have long sustaining notes like bass guitars should tend to use a slower release times than sharp percussive instruments like percussion. Most of the new generation compressors now have an </a:t>
            </a:r>
            <a:r>
              <a:rPr lang="en-US" b="1" dirty="0"/>
              <a:t>Auto</a:t>
            </a:r>
            <a:r>
              <a:rPr lang="en-US" dirty="0"/>
              <a:t> button that leaves it to the compressor to work it out, and they usually do it fine</a:t>
            </a:r>
          </a:p>
        </p:txBody>
      </p:sp>
    </p:spTree>
    <p:extLst>
      <p:ext uri="{BB962C8B-B14F-4D97-AF65-F5344CB8AC3E}">
        <p14:creationId xmlns:p14="http://schemas.microsoft.com/office/powerpoint/2010/main" val="3348408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60" y="1988840"/>
            <a:ext cx="9018240" cy="4869160"/>
          </a:xfrm>
        </p:spPr>
        <p:txBody>
          <a:bodyPr>
            <a:noAutofit/>
          </a:bodyPr>
          <a:lstStyle/>
          <a:p>
            <a:pPr fontAlgn="base"/>
            <a:endParaRPr lang="en-US" sz="2800" dirty="0" smtClean="0"/>
          </a:p>
          <a:p>
            <a:pPr fontAlgn="base"/>
            <a:r>
              <a:rPr lang="en-US" sz="2800" dirty="0" smtClean="0"/>
              <a:t>The </a:t>
            </a:r>
            <a:r>
              <a:rPr lang="en-US" sz="2800" dirty="0"/>
              <a:t>left section is the </a:t>
            </a:r>
            <a:r>
              <a:rPr lang="en-US" sz="2800" b="1" dirty="0"/>
              <a:t>Noise Gate</a:t>
            </a:r>
            <a:r>
              <a:rPr lang="en-US" sz="2800" dirty="0"/>
              <a:t> section. It has controls for the threshold at which the gate opens the release time variable and a switchable fast/slow attack control. </a:t>
            </a:r>
            <a:endParaRPr lang="en-US" sz="2800" dirty="0" smtClean="0"/>
          </a:p>
          <a:p>
            <a:pPr fontAlgn="base"/>
            <a:r>
              <a:rPr lang="en-US" sz="2800" dirty="0" smtClean="0"/>
              <a:t>The </a:t>
            </a:r>
            <a:r>
              <a:rPr lang="en-US" sz="2800" dirty="0" err="1"/>
              <a:t>centre</a:t>
            </a:r>
            <a:r>
              <a:rPr lang="en-US" sz="2800" dirty="0"/>
              <a:t> section is the compression section with the standard controls over threshold, ratio, attack and release</a:t>
            </a:r>
            <a:r>
              <a:rPr lang="en-US" sz="2800" dirty="0" smtClean="0"/>
              <a:t>.</a:t>
            </a:r>
          </a:p>
          <a:p>
            <a:pPr fontAlgn="base"/>
            <a:r>
              <a:rPr lang="en-US" sz="2800" dirty="0" smtClean="0"/>
              <a:t> </a:t>
            </a:r>
            <a:r>
              <a:rPr lang="en-US" sz="2800" dirty="0"/>
              <a:t>The </a:t>
            </a:r>
            <a:r>
              <a:rPr lang="en-US" sz="2800" b="1" dirty="0"/>
              <a:t>Peak/RMS</a:t>
            </a:r>
            <a:r>
              <a:rPr lang="en-US" sz="2800" dirty="0"/>
              <a:t> switch determines how the compressor will track the signal i.e. its peak content or its RMS content. </a:t>
            </a:r>
            <a:endParaRPr lang="en-US" sz="2800" dirty="0" smtClean="0"/>
          </a:p>
          <a:p>
            <a:pPr fontAlgn="base"/>
            <a:r>
              <a:rPr lang="en-US" sz="2800" dirty="0" smtClean="0"/>
              <a:t>The</a:t>
            </a:r>
            <a:r>
              <a:rPr lang="en-US" sz="2800" dirty="0"/>
              <a:t> </a:t>
            </a:r>
            <a:r>
              <a:rPr lang="en-US" sz="2800" b="1" dirty="0" err="1"/>
              <a:t>Auto</a:t>
            </a:r>
            <a:r>
              <a:rPr lang="en-US" sz="2800" dirty="0" err="1"/>
              <a:t>button</a:t>
            </a:r>
            <a:r>
              <a:rPr lang="en-US" sz="2800" dirty="0"/>
              <a:t> is often an option where the compressor works out the attack and release times itself by </a:t>
            </a:r>
            <a:r>
              <a:rPr lang="en-US" sz="2800" dirty="0" err="1"/>
              <a:t>analysing</a:t>
            </a:r>
            <a:r>
              <a:rPr lang="en-US" sz="2800" dirty="0"/>
              <a:t> the program material. </a:t>
            </a:r>
            <a:endParaRPr lang="en-US" sz="2800" dirty="0" smtClean="0"/>
          </a:p>
        </p:txBody>
      </p:sp>
      <p:pic>
        <p:nvPicPr>
          <p:cNvPr id="4" name="Picture 3" descr="http://www.sae.edu/reference_material/images/content/Compressor.gif"/>
          <p:cNvPicPr/>
          <p:nvPr/>
        </p:nvPicPr>
        <p:blipFill>
          <a:blip r:embed="rId2" cstate="print"/>
          <a:srcRect/>
          <a:stretch>
            <a:fillRect/>
          </a:stretch>
        </p:blipFill>
        <p:spPr bwMode="auto">
          <a:xfrm>
            <a:off x="0" y="260648"/>
            <a:ext cx="5652120" cy="1224136"/>
          </a:xfrm>
          <a:prstGeom prst="rect">
            <a:avLst/>
          </a:prstGeom>
          <a:noFill/>
          <a:ln w="9525">
            <a:noFill/>
            <a:miter lim="800000"/>
            <a:headEnd/>
            <a:tailEnd/>
          </a:ln>
        </p:spPr>
      </p:pic>
      <p:pic>
        <p:nvPicPr>
          <p:cNvPr id="5" name="Picture 4" descr="http://www.sae.edu/reference_material/images/content/Waves%20Compressor.gif"/>
          <p:cNvPicPr/>
          <p:nvPr/>
        </p:nvPicPr>
        <p:blipFill>
          <a:blip r:embed="rId3" cstate="print"/>
          <a:srcRect/>
          <a:stretch>
            <a:fillRect/>
          </a:stretch>
        </p:blipFill>
        <p:spPr bwMode="auto">
          <a:xfrm>
            <a:off x="5652120" y="-27384"/>
            <a:ext cx="3491880" cy="2684594"/>
          </a:xfrm>
          <a:prstGeom prst="rect">
            <a:avLst/>
          </a:prstGeom>
          <a:noFill/>
          <a:ln w="9525">
            <a:noFill/>
            <a:miter lim="800000"/>
            <a:headEnd/>
            <a:tailEnd/>
          </a:ln>
        </p:spPr>
      </p:pic>
    </p:spTree>
    <p:extLst>
      <p:ext uri="{BB962C8B-B14F-4D97-AF65-F5344CB8AC3E}">
        <p14:creationId xmlns:p14="http://schemas.microsoft.com/office/powerpoint/2010/main" val="42101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1400"/>
            <a:ext cx="7772400" cy="1470025"/>
          </a:xfrm>
        </p:spPr>
        <p:txBody>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THE AUDIO MIXERS</a:t>
            </a:r>
            <a:endParaRPr lang="en-US" b="1" dirty="0">
              <a:solidFill>
                <a:srgbClr val="C00000"/>
              </a:solidFill>
            </a:endParaRPr>
          </a:p>
        </p:txBody>
      </p:sp>
      <p:sp>
        <p:nvSpPr>
          <p:cNvPr id="3" name="Subtitle 2"/>
          <p:cNvSpPr>
            <a:spLocks noGrp="1"/>
          </p:cNvSpPr>
          <p:nvPr>
            <p:ph type="subTitle" idx="1"/>
          </p:nvPr>
        </p:nvSpPr>
        <p:spPr>
          <a:xfrm>
            <a:off x="251520" y="1235616"/>
            <a:ext cx="8640960" cy="5616624"/>
          </a:xfrm>
        </p:spPr>
        <p:txBody>
          <a:bodyPr>
            <a:normAutofit fontScale="92500" lnSpcReduction="10000"/>
          </a:bodyPr>
          <a:lstStyle/>
          <a:p>
            <a:pPr marL="457200" indent="-457200" algn="l">
              <a:buFont typeface="Wingdings" pitchFamily="2" charset="2"/>
              <a:buChar char="Ø"/>
            </a:pPr>
            <a:r>
              <a:rPr lang="en-US" sz="3800" dirty="0" smtClean="0">
                <a:cs typeface="Arial" pitchFamily="34" charset="0"/>
              </a:rPr>
              <a:t>   </a:t>
            </a:r>
            <a:r>
              <a:rPr lang="en-US" sz="3800" b="1" dirty="0" smtClean="0">
                <a:cs typeface="Arial" pitchFamily="34" charset="0"/>
              </a:rPr>
              <a:t>A mixer or Mixing Desk, or Mixing console or Software Mixer is the operational heart of the Mixing process.</a:t>
            </a:r>
          </a:p>
          <a:p>
            <a:pPr marL="457200" indent="-457200" algn="l">
              <a:buFont typeface="Wingdings" pitchFamily="2" charset="2"/>
              <a:buChar char="Ø"/>
            </a:pPr>
            <a:r>
              <a:rPr lang="en-US" sz="3800" b="1" dirty="0" smtClean="0">
                <a:cs typeface="Arial" pitchFamily="34" charset="0"/>
              </a:rPr>
              <a:t>A mixer has a multitude of inputs, each is fed either by a microphone, Line input or a track from a multi-track recorder.</a:t>
            </a:r>
          </a:p>
          <a:p>
            <a:pPr marL="457200" indent="-457200" algn="l">
              <a:buFont typeface="Wingdings" pitchFamily="2" charset="2"/>
              <a:buChar char="Ø"/>
            </a:pPr>
            <a:r>
              <a:rPr lang="en-US" sz="3800" b="1" dirty="0" smtClean="0">
                <a:cs typeface="Arial" pitchFamily="34" charset="0"/>
              </a:rPr>
              <a:t>A mixer would normally have two or more outputs in the case of two- channel stereo mixing or eight in the case of surround sound.</a:t>
            </a:r>
          </a:p>
          <a:p>
            <a:pPr algn="l"/>
            <a:endParaRPr lang="en-US" b="1" dirty="0" smtClean="0">
              <a:cs typeface="Arial" pitchFamily="34" charset="0"/>
            </a:endParaRPr>
          </a:p>
          <a:p>
            <a:endParaRPr lang="en-US" b="1" dirty="0">
              <a:cs typeface="Arial" pitchFamily="34" charset="0"/>
            </a:endParaRPr>
          </a:p>
        </p:txBody>
      </p:sp>
    </p:spTree>
    <p:extLst>
      <p:ext uri="{BB962C8B-B14F-4D97-AF65-F5344CB8AC3E}">
        <p14:creationId xmlns:p14="http://schemas.microsoft.com/office/powerpoint/2010/main" val="4181481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79296" cy="6741368"/>
          </a:xfrm>
        </p:spPr>
        <p:txBody>
          <a:bodyPr>
            <a:normAutofit fontScale="85000" lnSpcReduction="10000"/>
          </a:bodyPr>
          <a:lstStyle/>
          <a:p>
            <a:pPr fontAlgn="base"/>
            <a:r>
              <a:rPr lang="en-US" dirty="0" err="1"/>
              <a:t>The</a:t>
            </a:r>
            <a:r>
              <a:rPr lang="en-US" b="1" dirty="0" err="1"/>
              <a:t>hard</a:t>
            </a:r>
            <a:r>
              <a:rPr lang="en-US" b="1" dirty="0"/>
              <a:t>/soft</a:t>
            </a:r>
            <a:r>
              <a:rPr lang="en-US" dirty="0"/>
              <a:t> switch determines the </a:t>
            </a:r>
            <a:r>
              <a:rPr lang="en-US" b="1" dirty="0"/>
              <a:t>Knee</a:t>
            </a:r>
            <a:r>
              <a:rPr lang="en-US" dirty="0"/>
              <a:t> setting. The </a:t>
            </a:r>
            <a:r>
              <a:rPr lang="en-US" b="1" dirty="0"/>
              <a:t>meter</a:t>
            </a:r>
            <a:r>
              <a:rPr lang="en-US" dirty="0"/>
              <a:t> can read input or output levels plus it can read the amount of gain reduction. Finally there is the </a:t>
            </a:r>
            <a:r>
              <a:rPr lang="en-US" b="1" dirty="0"/>
              <a:t>makeup gain</a:t>
            </a:r>
            <a:r>
              <a:rPr lang="en-US" dirty="0"/>
              <a:t> control (Often just </a:t>
            </a:r>
            <a:r>
              <a:rPr lang="en-US" dirty="0" err="1"/>
              <a:t>labelled</a:t>
            </a:r>
            <a:r>
              <a:rPr lang="en-US" dirty="0"/>
              <a:t> output level) </a:t>
            </a:r>
          </a:p>
          <a:p>
            <a:pPr fontAlgn="base"/>
            <a:r>
              <a:rPr lang="en-US" dirty="0" smtClean="0"/>
              <a:t>The</a:t>
            </a:r>
            <a:r>
              <a:rPr lang="en-US" dirty="0"/>
              <a:t> </a:t>
            </a:r>
            <a:r>
              <a:rPr lang="en-US" b="1" dirty="0"/>
              <a:t>link</a:t>
            </a:r>
            <a:r>
              <a:rPr lang="en-US" dirty="0"/>
              <a:t> button is there if there are two compressors in the unit . Stereo Compressors have a link facility that makes one of the two compressors a </a:t>
            </a:r>
            <a:r>
              <a:rPr lang="en-US" b="1" dirty="0"/>
              <a:t>master</a:t>
            </a:r>
            <a:r>
              <a:rPr lang="en-US" dirty="0"/>
              <a:t>. (Usually the left compressor). </a:t>
            </a:r>
            <a:endParaRPr lang="en-US" dirty="0" smtClean="0"/>
          </a:p>
          <a:p>
            <a:pPr fontAlgn="base"/>
            <a:r>
              <a:rPr lang="en-US" dirty="0" smtClean="0"/>
              <a:t>All </a:t>
            </a:r>
            <a:r>
              <a:rPr lang="en-US" dirty="0"/>
              <a:t>the controls on the master effect the slave compressor, so they both operate together. If the compressors weren't linked any strong signal on the right would be gain reduced and the stereo image would move because </a:t>
            </a:r>
            <a:r>
              <a:rPr lang="en-US" dirty="0" err="1"/>
              <a:t>centre</a:t>
            </a:r>
            <a:r>
              <a:rPr lang="en-US" dirty="0"/>
              <a:t> panned instruments would vary in their left to right balance so when compressing a stereo signal make sure the compressors are linked.</a:t>
            </a:r>
          </a:p>
          <a:p>
            <a:r>
              <a:rPr lang="en-US" dirty="0"/>
              <a:t>Similarly take a look at this image of a Computer program Compressor by Waves. All the </a:t>
            </a:r>
            <a:r>
              <a:rPr lang="en-US" dirty="0" smtClean="0"/>
              <a:t>controls are there.</a:t>
            </a:r>
          </a:p>
          <a:p>
            <a:endParaRPr lang="en-US" dirty="0"/>
          </a:p>
          <a:p>
            <a:endParaRPr lang="en-US" dirty="0"/>
          </a:p>
          <a:p>
            <a:endParaRPr lang="en-US" dirty="0"/>
          </a:p>
        </p:txBody>
      </p:sp>
    </p:spTree>
    <p:extLst>
      <p:ext uri="{BB962C8B-B14F-4D97-AF65-F5344CB8AC3E}">
        <p14:creationId xmlns:p14="http://schemas.microsoft.com/office/powerpoint/2010/main" val="2176215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964488" cy="6552728"/>
          </a:xfrm>
        </p:spPr>
        <p:txBody>
          <a:bodyPr/>
          <a:lstStyle/>
          <a:p>
            <a:pPr fontAlgn="base"/>
            <a:r>
              <a:rPr lang="en-US" b="1" dirty="0"/>
              <a:t>Expanders</a:t>
            </a:r>
            <a:endParaRPr lang="en-US" dirty="0"/>
          </a:p>
          <a:p>
            <a:pPr fontAlgn="base"/>
            <a:r>
              <a:rPr lang="en-US" dirty="0"/>
              <a:t>The expander is a compressor in reverse. There are two types of expander. In some, signals above the threshold remain at unity gain whereas signals below the threshold are reduced in gain, whereas in others the signal above the threshold also has the gain increased. Therefore you can use an expander as a noise reduction unit. Set the threshold to be just below the level of the player when playing. When the player stops the signal will fall below this threshold and the signal is reduced in gain thus reducing the noise or </a:t>
            </a:r>
          </a:p>
          <a:p>
            <a:endParaRPr lang="en-US" dirty="0"/>
          </a:p>
        </p:txBody>
      </p:sp>
    </p:spTree>
    <p:extLst>
      <p:ext uri="{BB962C8B-B14F-4D97-AF65-F5344CB8AC3E}">
        <p14:creationId xmlns:p14="http://schemas.microsoft.com/office/powerpoint/2010/main" val="2802526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80720"/>
          </a:xfrm>
        </p:spPr>
        <p:txBody>
          <a:bodyPr>
            <a:normAutofit fontScale="92500"/>
          </a:bodyPr>
          <a:lstStyle/>
          <a:p>
            <a:pPr fontAlgn="base"/>
            <a:r>
              <a:rPr lang="en-US" b="1" dirty="0"/>
              <a:t>Limiters</a:t>
            </a:r>
            <a:endParaRPr lang="en-US" dirty="0"/>
          </a:p>
          <a:p>
            <a:pPr fontAlgn="base"/>
            <a:r>
              <a:rPr lang="en-US" dirty="0"/>
              <a:t>A limiter is just a severe compressor where the compression ratios are high. On some units like the DBX 160 and the </a:t>
            </a:r>
            <a:r>
              <a:rPr lang="en-US" dirty="0" err="1"/>
              <a:t>Aleisis</a:t>
            </a:r>
            <a:r>
              <a:rPr lang="en-US" dirty="0"/>
              <a:t> compressors an additional Peak limiter control with a LED that flashes is supplied, but units like the </a:t>
            </a:r>
            <a:r>
              <a:rPr lang="en-US" dirty="0" err="1"/>
              <a:t>Aphex</a:t>
            </a:r>
            <a:r>
              <a:rPr lang="en-US" dirty="0"/>
              <a:t> Dominator are pure limiters and are very sophisticated in how they attack and control peaks and you can get some pretty hot "brick wall" mixes through them</a:t>
            </a:r>
            <a:r>
              <a:rPr lang="en-US" dirty="0" smtClean="0"/>
              <a:t>.</a:t>
            </a:r>
            <a:endParaRPr lang="en-US" dirty="0"/>
          </a:p>
          <a:p>
            <a:pPr fontAlgn="base"/>
            <a:r>
              <a:rPr lang="en-US" b="1" dirty="0" smtClean="0"/>
              <a:t>Noise </a:t>
            </a:r>
            <a:r>
              <a:rPr lang="en-US" b="1" dirty="0"/>
              <a:t>Gates</a:t>
            </a:r>
            <a:endParaRPr lang="en-US" dirty="0"/>
          </a:p>
          <a:p>
            <a:pPr fontAlgn="base"/>
            <a:r>
              <a:rPr lang="en-US" dirty="0"/>
              <a:t>Noise gates are units that let a signal pass if it's above a certain level and shut it down if it's below that threshold.</a:t>
            </a:r>
          </a:p>
          <a:p>
            <a:pPr marL="0" indent="0">
              <a:buNone/>
            </a:pPr>
            <a:endParaRPr lang="en-US" dirty="0"/>
          </a:p>
        </p:txBody>
      </p:sp>
    </p:spTree>
    <p:extLst>
      <p:ext uri="{BB962C8B-B14F-4D97-AF65-F5344CB8AC3E}">
        <p14:creationId xmlns:p14="http://schemas.microsoft.com/office/powerpoint/2010/main" val="690561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0" y="5867400"/>
            <a:ext cx="2895600" cy="258763"/>
          </a:xfrm>
        </p:spPr>
        <p:txBody>
          <a:bodyPr>
            <a:normAutofit fontScale="40000" lnSpcReduction="20000"/>
          </a:bodyPr>
          <a:lstStyle/>
          <a:p>
            <a:endParaRPr lang="en-US" dirty="0"/>
          </a:p>
        </p:txBody>
      </p:sp>
      <p:pic>
        <p:nvPicPr>
          <p:cNvPr id="4" name="Content Placeholder 4" descr="NTA MCR AUDIO.jpg"/>
          <p:cNvPicPr>
            <a:picLocks noChangeAspect="1"/>
          </p:cNvPicPr>
          <p:nvPr/>
        </p:nvPicPr>
        <p:blipFill>
          <a:blip r:embed="rId2" cstate="print"/>
          <a:stretch>
            <a:fillRect/>
          </a:stretch>
        </p:blipFill>
        <p:spPr>
          <a:xfrm>
            <a:off x="60144" y="727570"/>
            <a:ext cx="9007656" cy="6150486"/>
          </a:xfrm>
          <a:prstGeom prst="rect">
            <a:avLst/>
          </a:prstGeom>
        </p:spPr>
      </p:pic>
    </p:spTree>
    <p:extLst>
      <p:ext uri="{BB962C8B-B14F-4D97-AF65-F5344CB8AC3E}">
        <p14:creationId xmlns:p14="http://schemas.microsoft.com/office/powerpoint/2010/main" val="2164050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lgn="ctr"/>
            <a:endParaRPr lang="en-US" dirty="0" smtClean="0"/>
          </a:p>
          <a:p>
            <a:pPr algn="ctr"/>
            <a:r>
              <a:rPr lang="en-US" sz="3600" dirty="0" smtClean="0"/>
              <a:t>THE END</a:t>
            </a:r>
          </a:p>
          <a:p>
            <a:pPr algn="ctr">
              <a:buNone/>
            </a:pPr>
            <a:endParaRPr lang="en-US" dirty="0" smtClean="0"/>
          </a:p>
          <a:p>
            <a:pPr algn="ctr">
              <a:buNone/>
            </a:pPr>
            <a:r>
              <a:rPr lang="en-US"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126163"/>
          </a:xfrm>
        </p:spPr>
        <p:txBody>
          <a:bodyPr>
            <a:normAutofit/>
          </a:bodyPr>
          <a:lstStyle/>
          <a:p>
            <a:endParaRPr lang="en-US" sz="4400" dirty="0" smtClean="0"/>
          </a:p>
          <a:p>
            <a:endParaRPr lang="en-US" sz="4400" dirty="0" smtClean="0"/>
          </a:p>
          <a:p>
            <a:pPr>
              <a:buNone/>
            </a:pPr>
            <a:r>
              <a:rPr lang="en-US" sz="4400" dirty="0" smtClean="0"/>
              <a:t>         </a:t>
            </a:r>
          </a:p>
          <a:p>
            <a:pPr>
              <a:buNone/>
            </a:pPr>
            <a:endParaRPr lang="en-US" sz="4400" dirty="0" smtClean="0"/>
          </a:p>
          <a:p>
            <a:pPr>
              <a:buNone/>
            </a:pPr>
            <a:r>
              <a:rPr lang="en-US" sz="4400" dirty="0" smtClean="0"/>
              <a:t>        THANKS FOR LISTENING</a:t>
            </a:r>
            <a:endParaRPr lang="en-US" sz="4400" dirty="0"/>
          </a:p>
        </p:txBody>
      </p:sp>
    </p:spTree>
    <p:extLst>
      <p:ext uri="{BB962C8B-B14F-4D97-AF65-F5344CB8AC3E}">
        <p14:creationId xmlns:p14="http://schemas.microsoft.com/office/powerpoint/2010/main" val="405895407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400" y="1676400"/>
            <a:ext cx="1388719" cy="51816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1600200" y="1676400"/>
            <a:ext cx="1506811" cy="5181600"/>
          </a:xfrm>
          <a:prstGeom prst="rect">
            <a:avLst/>
          </a:prstGeom>
          <a:noFill/>
          <a:ln w="9525">
            <a:noFill/>
            <a:miter lim="800000"/>
            <a:headEnd/>
            <a:tailEnd/>
          </a:ln>
          <a:effectLst/>
        </p:spPr>
      </p:pic>
      <p:sp>
        <p:nvSpPr>
          <p:cNvPr id="7" name="Rectangle 6"/>
          <p:cNvSpPr/>
          <p:nvPr/>
        </p:nvSpPr>
        <p:spPr>
          <a:xfrm>
            <a:off x="2286000" y="228600"/>
            <a:ext cx="5029200" cy="861774"/>
          </a:xfrm>
          <a:prstGeom prst="rect">
            <a:avLst/>
          </a:prstGeom>
        </p:spPr>
        <p:txBody>
          <a:bodyPr wrap="square">
            <a:spAutoFit/>
          </a:bodyPr>
          <a:lstStyle/>
          <a:p>
            <a:pPr algn="ctr"/>
            <a:r>
              <a:rPr lang="en-US" sz="3200" b="1" dirty="0" smtClean="0">
                <a:solidFill>
                  <a:prstClr val="black"/>
                </a:solidFill>
              </a:rPr>
              <a:t>Audio connectors  </a:t>
            </a:r>
          </a:p>
          <a:p>
            <a:pPr algn="ctr"/>
            <a:endParaRPr lang="en-US" b="1" dirty="0">
              <a:solidFill>
                <a:prstClr val="black"/>
              </a:solidFill>
            </a:endParaRPr>
          </a:p>
        </p:txBody>
      </p:sp>
      <p:pic>
        <p:nvPicPr>
          <p:cNvPr id="8" name="Picture 7" descr="XLR.jpg"/>
          <p:cNvPicPr>
            <a:picLocks noChangeAspect="1"/>
          </p:cNvPicPr>
          <p:nvPr/>
        </p:nvPicPr>
        <p:blipFill>
          <a:blip r:embed="rId4" cstate="print"/>
          <a:stretch>
            <a:fillRect/>
          </a:stretch>
        </p:blipFill>
        <p:spPr>
          <a:xfrm>
            <a:off x="5943600" y="2743200"/>
            <a:ext cx="2971800" cy="914400"/>
          </a:xfrm>
          <a:prstGeom prst="rect">
            <a:avLst/>
          </a:prstGeom>
        </p:spPr>
      </p:pic>
      <p:pic>
        <p:nvPicPr>
          <p:cNvPr id="9" name="Picture 8" descr="JACK.jpg"/>
          <p:cNvPicPr>
            <a:picLocks noChangeAspect="1"/>
          </p:cNvPicPr>
          <p:nvPr/>
        </p:nvPicPr>
        <p:blipFill>
          <a:blip r:embed="rId5" cstate="print"/>
          <a:stretch>
            <a:fillRect/>
          </a:stretch>
        </p:blipFill>
        <p:spPr>
          <a:xfrm>
            <a:off x="5257800" y="4648200"/>
            <a:ext cx="3429000" cy="1554762"/>
          </a:xfrm>
          <a:prstGeom prst="rect">
            <a:avLst/>
          </a:prstGeom>
        </p:spPr>
      </p:pic>
      <p:sp>
        <p:nvSpPr>
          <p:cNvPr id="12" name="Rectangle 11"/>
          <p:cNvSpPr/>
          <p:nvPr/>
        </p:nvSpPr>
        <p:spPr>
          <a:xfrm>
            <a:off x="6172200" y="6096000"/>
            <a:ext cx="1861408" cy="369332"/>
          </a:xfrm>
          <a:prstGeom prst="rect">
            <a:avLst/>
          </a:prstGeom>
        </p:spPr>
        <p:txBody>
          <a:bodyPr wrap="none">
            <a:spAutoFit/>
          </a:bodyPr>
          <a:lstStyle/>
          <a:p>
            <a:pPr algn="ctr"/>
            <a:r>
              <a:rPr lang="en-US" b="1" dirty="0" smtClean="0">
                <a:solidFill>
                  <a:prstClr val="black"/>
                </a:solidFill>
              </a:rPr>
              <a:t>Balance XLR- Jack</a:t>
            </a:r>
            <a:endParaRPr lang="en-US" b="1" dirty="0">
              <a:solidFill>
                <a:prstClr val="black"/>
              </a:solidFill>
            </a:endParaRPr>
          </a:p>
        </p:txBody>
      </p:sp>
      <p:sp>
        <p:nvSpPr>
          <p:cNvPr id="13" name="Rectangle 12"/>
          <p:cNvSpPr/>
          <p:nvPr/>
        </p:nvSpPr>
        <p:spPr>
          <a:xfrm>
            <a:off x="5562600" y="3886200"/>
            <a:ext cx="2878160" cy="369332"/>
          </a:xfrm>
          <a:prstGeom prst="rect">
            <a:avLst/>
          </a:prstGeom>
        </p:spPr>
        <p:txBody>
          <a:bodyPr wrap="none">
            <a:spAutoFit/>
          </a:bodyPr>
          <a:lstStyle/>
          <a:p>
            <a:r>
              <a:rPr lang="en-US" b="1" dirty="0" smtClean="0">
                <a:solidFill>
                  <a:prstClr val="black"/>
                </a:solidFill>
              </a:rPr>
              <a:t>Balance XLR-XLR connection</a:t>
            </a:r>
            <a:endParaRPr lang="en-US" dirty="0">
              <a:solidFill>
                <a:prstClr val="black"/>
              </a:solidFill>
            </a:endParaRPr>
          </a:p>
        </p:txBody>
      </p:sp>
      <p:sp>
        <p:nvSpPr>
          <p:cNvPr id="14" name="Rectangle 13"/>
          <p:cNvSpPr/>
          <p:nvPr/>
        </p:nvSpPr>
        <p:spPr>
          <a:xfrm>
            <a:off x="1676400" y="914400"/>
            <a:ext cx="1335430" cy="646331"/>
          </a:xfrm>
          <a:prstGeom prst="rect">
            <a:avLst/>
          </a:prstGeom>
        </p:spPr>
        <p:txBody>
          <a:bodyPr wrap="none">
            <a:spAutoFit/>
          </a:bodyPr>
          <a:lstStyle/>
          <a:p>
            <a:r>
              <a:rPr lang="en-US" b="1" dirty="0" smtClean="0">
                <a:solidFill>
                  <a:prstClr val="black"/>
                </a:solidFill>
              </a:rPr>
              <a:t>Female XLR </a:t>
            </a:r>
          </a:p>
          <a:p>
            <a:r>
              <a:rPr lang="en-US" b="1" dirty="0" smtClean="0">
                <a:solidFill>
                  <a:prstClr val="black"/>
                </a:solidFill>
              </a:rPr>
              <a:t>connectors </a:t>
            </a:r>
            <a:endParaRPr lang="en-US" dirty="0">
              <a:solidFill>
                <a:prstClr val="black"/>
              </a:solidFill>
            </a:endParaRPr>
          </a:p>
        </p:txBody>
      </p:sp>
      <p:sp>
        <p:nvSpPr>
          <p:cNvPr id="15" name="Rectangle 14"/>
          <p:cNvSpPr/>
          <p:nvPr/>
        </p:nvSpPr>
        <p:spPr>
          <a:xfrm>
            <a:off x="228600" y="990600"/>
            <a:ext cx="1233223" cy="646331"/>
          </a:xfrm>
          <a:prstGeom prst="rect">
            <a:avLst/>
          </a:prstGeom>
        </p:spPr>
        <p:txBody>
          <a:bodyPr wrap="none">
            <a:spAutoFit/>
          </a:bodyPr>
          <a:lstStyle/>
          <a:p>
            <a:r>
              <a:rPr lang="en-US" b="1" dirty="0" smtClean="0">
                <a:solidFill>
                  <a:prstClr val="black"/>
                </a:solidFill>
              </a:rPr>
              <a:t>Male XLR</a:t>
            </a:r>
          </a:p>
          <a:p>
            <a:r>
              <a:rPr lang="en-US" b="1" dirty="0" smtClean="0">
                <a:solidFill>
                  <a:prstClr val="black"/>
                </a:solidFill>
              </a:rPr>
              <a:t>connectors</a:t>
            </a:r>
            <a:endParaRPr lang="en-US" dirty="0">
              <a:solidFill>
                <a:prstClr val="black"/>
              </a:solidFill>
            </a:endParaRPr>
          </a:p>
        </p:txBody>
      </p:sp>
      <p:sp>
        <p:nvSpPr>
          <p:cNvPr id="16" name="Rectangle 15"/>
          <p:cNvSpPr/>
          <p:nvPr/>
        </p:nvSpPr>
        <p:spPr>
          <a:xfrm>
            <a:off x="3352800" y="1219200"/>
            <a:ext cx="1851982" cy="369332"/>
          </a:xfrm>
          <a:prstGeom prst="rect">
            <a:avLst/>
          </a:prstGeom>
        </p:spPr>
        <p:txBody>
          <a:bodyPr wrap="none">
            <a:spAutoFit/>
          </a:bodyPr>
          <a:lstStyle/>
          <a:p>
            <a:r>
              <a:rPr lang="en-US" b="1" dirty="0" smtClean="0">
                <a:solidFill>
                  <a:prstClr val="black"/>
                </a:solidFill>
              </a:rPr>
              <a:t>Audio connectors</a:t>
            </a:r>
            <a:endParaRPr lang="en-US" dirty="0">
              <a:solidFill>
                <a:prstClr val="black"/>
              </a:solidFill>
            </a:endParaRPr>
          </a:p>
        </p:txBody>
      </p:sp>
      <p:sp>
        <p:nvSpPr>
          <p:cNvPr id="18" name="Rectangle 17"/>
          <p:cNvSpPr/>
          <p:nvPr/>
        </p:nvSpPr>
        <p:spPr>
          <a:xfrm>
            <a:off x="6400800" y="2438400"/>
            <a:ext cx="620683" cy="307777"/>
          </a:xfrm>
          <a:prstGeom prst="rect">
            <a:avLst/>
          </a:prstGeom>
        </p:spPr>
        <p:txBody>
          <a:bodyPr wrap="none">
            <a:spAutoFit/>
          </a:bodyPr>
          <a:lstStyle/>
          <a:p>
            <a:r>
              <a:rPr lang="en-US" sz="1400" i="1" dirty="0" smtClean="0">
                <a:solidFill>
                  <a:prstClr val="black"/>
                </a:solidFill>
              </a:rPr>
              <a:t>Shield</a:t>
            </a:r>
            <a:endParaRPr lang="en-US" sz="1400" i="1" dirty="0">
              <a:solidFill>
                <a:prstClr val="black"/>
              </a:solidFill>
            </a:endParaRPr>
          </a:p>
        </p:txBody>
      </p:sp>
      <p:pic>
        <p:nvPicPr>
          <p:cNvPr id="22" name="Picture 2"/>
          <p:cNvPicPr>
            <a:picLocks noChangeAspect="1" noChangeArrowheads="1"/>
          </p:cNvPicPr>
          <p:nvPr/>
        </p:nvPicPr>
        <p:blipFill>
          <a:blip r:embed="rId6"/>
          <a:stretch>
            <a:fillRect/>
          </a:stretch>
        </p:blipFill>
        <p:spPr bwMode="auto">
          <a:xfrm rot="5400000">
            <a:off x="1527810" y="3272790"/>
            <a:ext cx="5181600" cy="1988820"/>
          </a:xfrm>
          <a:prstGeom prst="rect">
            <a:avLst/>
          </a:prstGeom>
          <a:noFill/>
          <a:ln w="9525">
            <a:noFill/>
            <a:miter lim="800000"/>
            <a:headEnd/>
            <a:tailEnd/>
          </a:ln>
          <a:effectLst/>
        </p:spPr>
      </p:pic>
      <p:sp>
        <p:nvSpPr>
          <p:cNvPr id="23" name="Rectangle 22"/>
          <p:cNvSpPr/>
          <p:nvPr/>
        </p:nvSpPr>
        <p:spPr>
          <a:xfrm>
            <a:off x="6781800" y="2895600"/>
            <a:ext cx="579005" cy="307777"/>
          </a:xfrm>
          <a:prstGeom prst="rect">
            <a:avLst/>
          </a:prstGeom>
        </p:spPr>
        <p:txBody>
          <a:bodyPr wrap="none">
            <a:spAutoFit/>
          </a:bodyPr>
          <a:lstStyle/>
          <a:p>
            <a:r>
              <a:rPr lang="en-US" sz="1400" i="1" dirty="0" smtClean="0">
                <a:solidFill>
                  <a:prstClr val="black"/>
                </a:solidFill>
              </a:rPr>
              <a:t>Hot +</a:t>
            </a:r>
            <a:endParaRPr lang="en-US" sz="1400" i="1" dirty="0">
              <a:solidFill>
                <a:prstClr val="black"/>
              </a:solidFill>
            </a:endParaRPr>
          </a:p>
        </p:txBody>
      </p:sp>
      <p:sp>
        <p:nvSpPr>
          <p:cNvPr id="24" name="Rectangle 23"/>
          <p:cNvSpPr/>
          <p:nvPr/>
        </p:nvSpPr>
        <p:spPr>
          <a:xfrm>
            <a:off x="6858000" y="3200400"/>
            <a:ext cx="606256" cy="307777"/>
          </a:xfrm>
          <a:prstGeom prst="rect">
            <a:avLst/>
          </a:prstGeom>
        </p:spPr>
        <p:txBody>
          <a:bodyPr wrap="none">
            <a:spAutoFit/>
          </a:bodyPr>
          <a:lstStyle/>
          <a:p>
            <a:r>
              <a:rPr lang="en-US" sz="1400" dirty="0" smtClean="0">
                <a:solidFill>
                  <a:prstClr val="black"/>
                </a:solidFill>
              </a:rPr>
              <a:t>Cold -</a:t>
            </a:r>
            <a:endParaRPr lang="en-US" sz="1400" dirty="0">
              <a:solidFill>
                <a:prstClr val="black"/>
              </a:solidFill>
            </a:endParaRPr>
          </a:p>
        </p:txBody>
      </p:sp>
      <p:sp>
        <p:nvSpPr>
          <p:cNvPr id="25" name="Content Placeholder 24"/>
          <p:cNvSpPr>
            <a:spLocks noGrp="1"/>
          </p:cNvSpPr>
          <p:nvPr>
            <p:ph idx="1"/>
          </p:nvPr>
        </p:nvSpPr>
        <p:spPr/>
        <p:txBody>
          <a:bodyPr/>
          <a:lstStyle/>
          <a:p>
            <a:endParaRPr lang="en-US" dirty="0"/>
          </a:p>
        </p:txBody>
      </p:sp>
    </p:spTree>
    <p:extLst>
      <p:ext uri="{BB962C8B-B14F-4D97-AF65-F5344CB8AC3E}">
        <p14:creationId xmlns:p14="http://schemas.microsoft.com/office/powerpoint/2010/main" val="232104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2000"/>
                                        <p:tgtEl>
                                          <p:spTgt spid="2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 calcmode="lin" valueType="num">
                                      <p:cBhvr additive="base">
                                        <p:cTn id="5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additive="base">
                                        <p:cTn id="5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 calcmode="lin" valueType="num">
                                      <p:cBhvr additive="base">
                                        <p:cTn id="6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animEffect transition="in" filter="fade">
                                      <p:cBhvr>
                                        <p:cTn id="69" dur="2000"/>
                                        <p:tgtEl>
                                          <p:spTgt spid="1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xEl>
                                              <p:pRg st="1" end="1"/>
                                            </p:txEl>
                                          </p:spTgt>
                                        </p:tgtEl>
                                        <p:attrNameLst>
                                          <p:attrName>style.visibility</p:attrName>
                                        </p:attrNameLst>
                                      </p:cBhvr>
                                      <p:to>
                                        <p:strVal val="visible"/>
                                      </p:to>
                                    </p:set>
                                    <p:animEffect transition="in" filter="fade">
                                      <p:cBhvr>
                                        <p:cTn id="74" dur="2000"/>
                                        <p:tgtEl>
                                          <p:spTgt spid="1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2">
                                            <p:txEl>
                                              <p:pRg st="0" end="0"/>
                                            </p:txEl>
                                          </p:spTgt>
                                        </p:tgtEl>
                                        <p:attrNameLst>
                                          <p:attrName>style.visibility</p:attrName>
                                        </p:attrNameLst>
                                      </p:cBhvr>
                                      <p:to>
                                        <p:strVal val="visible"/>
                                      </p:to>
                                    </p:set>
                                    <p:animEffect transition="in" filter="fade">
                                      <p:cBhvr>
                                        <p:cTn id="85"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build="p"/>
      <p:bldP spid="15" grpId="0" build="p"/>
      <p:bldP spid="16" grpId="0" build="p"/>
      <p:bldP spid="18" grpId="0" build="p"/>
      <p:bldP spid="23" grpId="0" build="p"/>
      <p:bldP spid="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517232"/>
            <a:ext cx="8229600" cy="346050"/>
          </a:xfrm>
        </p:spPr>
        <p:txBody>
          <a:bodyPr>
            <a:normAutofit fontScale="90000"/>
          </a:bodyPr>
          <a:lstStyle/>
          <a:p>
            <a:r>
              <a:rPr lang="en-US" b="1" dirty="0" smtClean="0"/>
              <a:t>Analogue Audio Mixer</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300583"/>
            <a:ext cx="6667499"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872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3"/>
          <a:srcRect/>
          <a:stretch>
            <a:fillRect/>
          </a:stretch>
        </p:blipFill>
        <p:spPr bwMode="auto">
          <a:xfrm>
            <a:off x="76200" y="0"/>
            <a:ext cx="8940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0" y="0"/>
            <a:ext cx="8954223"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            </a:t>
            </a:r>
            <a:r>
              <a:rPr lang="en-US" sz="4800" b="1" dirty="0" smtClean="0"/>
              <a:t>What does a Mixer do?</a:t>
            </a:r>
          </a:p>
          <a:p>
            <a:r>
              <a:rPr lang="en-US" sz="4000" dirty="0" smtClean="0"/>
              <a:t>No matter how sophisticated or expensive, all mixers carry out the same basic function — to blend and control the volume of a number of input signals, add effects and processing where required and route the resulting mix to the appropriate destination, which could be power amplifiers, the tracks of a recording device — or both.</a:t>
            </a:r>
          </a:p>
          <a:p>
            <a:r>
              <a:rPr lang="en-US" sz="4000" dirty="0" smtClean="0"/>
              <a:t> A mixer is the nerve centre of these sources, and therefore the most vital part of your audio system</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r>
              <a:rPr lang="en-US" b="1" dirty="0" smtClean="0">
                <a:cs typeface="Arial" pitchFamily="34" charset="0"/>
              </a:rPr>
              <a:t> </a:t>
            </a:r>
            <a:r>
              <a:rPr lang="en-US" sz="4800" b="1" dirty="0" smtClean="0">
                <a:cs typeface="Arial" pitchFamily="34" charset="0"/>
              </a:rPr>
              <a:t>Audio mixers offers three main functionalities:</a:t>
            </a:r>
          </a:p>
          <a:p>
            <a:pPr marL="457200" indent="-457200">
              <a:buFont typeface="Wingdings" pitchFamily="2" charset="2"/>
              <a:buChar char="Ø"/>
            </a:pPr>
            <a:r>
              <a:rPr lang="en-US" sz="4000" b="1" i="1" dirty="0" smtClean="0">
                <a:cs typeface="Arial" pitchFamily="34" charset="0"/>
              </a:rPr>
              <a:t>MIXING</a:t>
            </a:r>
            <a:r>
              <a:rPr lang="en-US" sz="4000" b="1" dirty="0" smtClean="0">
                <a:cs typeface="Arial" pitchFamily="34" charset="0"/>
              </a:rPr>
              <a:t>: Summing signals together which is normally done by a dedicated summing amplifier or In the case of digital, by a simple algorithm. </a:t>
            </a:r>
          </a:p>
          <a:p>
            <a:r>
              <a:rPr lang="en-US" sz="4000" b="1" i="1" dirty="0" smtClean="0"/>
              <a:t>ROUTING</a:t>
            </a:r>
            <a:r>
              <a:rPr lang="en-US" sz="4000" dirty="0" smtClean="0"/>
              <a:t>: Allows the routing of source signals to internal buses (e.g. Auxiliary bus, Groups, Monitor </a:t>
            </a:r>
            <a:r>
              <a:rPr lang="en-US" sz="4000" dirty="0" err="1" smtClean="0"/>
              <a:t>e.t.c</a:t>
            </a:r>
            <a:r>
              <a:rPr lang="en-US" sz="4000" dirty="0" smtClean="0"/>
              <a:t>), or external processing units and effects (Compressors, Limiters, Noise gates,  Effects generators, Feedback destroyers).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435280" cy="6858000"/>
          </a:xfrm>
        </p:spPr>
        <p:txBody>
          <a:bodyPr>
            <a:normAutofit fontScale="85000" lnSpcReduction="20000"/>
          </a:bodyPr>
          <a:lstStyle/>
          <a:p>
            <a:pPr>
              <a:buFont typeface="Wingdings" pitchFamily="2" charset="2"/>
              <a:buChar char="Ø"/>
            </a:pPr>
            <a:r>
              <a:rPr lang="en-US" sz="4000" b="1" i="1" dirty="0" smtClean="0"/>
              <a:t>PROCESSIN</a:t>
            </a:r>
            <a:r>
              <a:rPr lang="en-US" sz="4000" dirty="0" smtClean="0"/>
              <a:t>G: Many mixers also offer on board processors, like Equalizers and Compressors.</a:t>
            </a:r>
          </a:p>
          <a:p>
            <a:pPr>
              <a:buFont typeface="Wingdings" pitchFamily="2" charset="2"/>
              <a:buChar char="Ø"/>
            </a:pPr>
            <a:r>
              <a:rPr lang="en-US" sz="4000" b="1" i="1" dirty="0" smtClean="0"/>
              <a:t>PROCESSORS:</a:t>
            </a:r>
            <a:r>
              <a:rPr lang="en-US" sz="4000" dirty="0" smtClean="0"/>
              <a:t> These devices are normally connected in series to the signal path so the input signal is replaced with the processed signal e.g. Equalizers’</a:t>
            </a:r>
          </a:p>
          <a:p>
            <a:pPr>
              <a:buFont typeface="Wingdings" pitchFamily="2" charset="2"/>
              <a:buChar char="Ø"/>
            </a:pPr>
            <a:r>
              <a:rPr lang="en-US" sz="4000" b="1" i="1" dirty="0" smtClean="0"/>
              <a:t>EFFECTS:  </a:t>
            </a:r>
            <a:r>
              <a:rPr lang="en-US" sz="4000" dirty="0" smtClean="0"/>
              <a:t>While an effect can be connected as any unit that affects the signal, the term is mostly used to describe units that are connected in parallel to the signal path and therefore they add to the existing sounds, but do not replace them.</a:t>
            </a:r>
          </a:p>
          <a:p>
            <a:pPr>
              <a:buFont typeface="Wingdings" pitchFamily="2" charset="2"/>
              <a:buChar char="Ø"/>
            </a:pPr>
            <a:r>
              <a:rPr lang="en-US" sz="4000" dirty="0" smtClean="0"/>
              <a:t>Example would include Reverbs and delays.</a:t>
            </a:r>
          </a:p>
          <a:p>
            <a:pPr>
              <a:buFont typeface="Wingdings" pitchFamily="2" charset="2"/>
              <a:buChar char="Ø"/>
            </a:pPr>
            <a:endParaRPr lang="en-US" dirty="0"/>
          </a:p>
        </p:txBody>
      </p:sp>
    </p:spTree>
    <p:extLst>
      <p:ext uri="{BB962C8B-B14F-4D97-AF65-F5344CB8AC3E}">
        <p14:creationId xmlns:p14="http://schemas.microsoft.com/office/powerpoint/2010/main" val="2096322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1310</Words>
  <Application>Microsoft Office PowerPoint</Application>
  <PresentationFormat>On-screen Show (4:3)</PresentationFormat>
  <Paragraphs>119</Paragraphs>
  <Slides>36</Slides>
  <Notes>2</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36</vt:i4>
      </vt:variant>
    </vt:vector>
  </HeadingPairs>
  <TitlesOfParts>
    <vt:vector size="39" baseType="lpstr">
      <vt:lpstr>Office Theme</vt:lpstr>
      <vt:lpstr>1_Office Theme</vt:lpstr>
      <vt:lpstr>Audio Presentation\VENICE_MANUAL_E.pdf</vt:lpstr>
      <vt:lpstr>AUDIO MIXER AND AUDIO PROCESSING </vt:lpstr>
      <vt:lpstr>PowerPoint Presentation</vt:lpstr>
      <vt:lpstr> THE AUDIO MIXERS</vt:lpstr>
      <vt:lpstr>Analogue Audio Mixer</vt:lpstr>
      <vt:lpstr>PowerPoint Presentation</vt:lpstr>
      <vt:lpstr>PowerPoint Presentation</vt:lpstr>
      <vt:lpstr>PowerPoint Presentation</vt:lpstr>
      <vt:lpstr>PowerPoint Presentation</vt:lpstr>
      <vt:lpstr>PowerPoint Presentation</vt:lpstr>
      <vt:lpstr>PowerPoint Presentation</vt:lpstr>
      <vt:lpstr>Controls available on a typical Audio Mixer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AUDIO PROCESSORS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MIXERS</dc:title>
  <dc:creator>MADAH J</dc:creator>
  <cp:lastModifiedBy>MADAH</cp:lastModifiedBy>
  <cp:revision>51</cp:revision>
  <dcterms:created xsi:type="dcterms:W3CDTF">2002-02-28T23:31:24Z</dcterms:created>
  <dcterms:modified xsi:type="dcterms:W3CDTF">2019-08-08T11:02:36Z</dcterms:modified>
</cp:coreProperties>
</file>