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0" r:id="rId3"/>
    <p:sldId id="257" r:id="rId4"/>
    <p:sldId id="278" r:id="rId5"/>
    <p:sldId id="258" r:id="rId6"/>
    <p:sldId id="282" r:id="rId7"/>
    <p:sldId id="279" r:id="rId8"/>
    <p:sldId id="262" r:id="rId9"/>
    <p:sldId id="289" r:id="rId10"/>
    <p:sldId id="283" r:id="rId11"/>
    <p:sldId id="260" r:id="rId12"/>
    <p:sldId id="263" r:id="rId13"/>
    <p:sldId id="286" r:id="rId14"/>
    <p:sldId id="266" r:id="rId15"/>
    <p:sldId id="292" r:id="rId16"/>
    <p:sldId id="290" r:id="rId17"/>
    <p:sldId id="288" r:id="rId18"/>
    <p:sldId id="287" r:id="rId19"/>
    <p:sldId id="264" r:id="rId20"/>
    <p:sldId id="261" r:id="rId21"/>
    <p:sldId id="291"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C2E34-427E-467F-8598-6BFFB8237019}">
          <p14:sldIdLst/>
        </p14:section>
        <p14:section name="Untitled Section" id="{DC283693-178D-4A64-ADC9-6A2851FF6C60}">
          <p14:sldIdLst>
            <p14:sldId id="256"/>
            <p14:sldId id="280"/>
            <p14:sldId id="257"/>
            <p14:sldId id="278"/>
            <p14:sldId id="258"/>
            <p14:sldId id="282"/>
            <p14:sldId id="279"/>
            <p14:sldId id="262"/>
            <p14:sldId id="289"/>
            <p14:sldId id="283"/>
            <p14:sldId id="260"/>
            <p14:sldId id="263"/>
            <p14:sldId id="286"/>
            <p14:sldId id="266"/>
            <p14:sldId id="292"/>
            <p14:sldId id="290"/>
            <p14:sldId id="288"/>
            <p14:sldId id="287"/>
            <p14:sldId id="264"/>
            <p14:sldId id="261"/>
            <p14:sldId id="291"/>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32" autoAdjust="0"/>
    <p:restoredTop sz="94568" autoAdjust="0"/>
  </p:normalViewPr>
  <p:slideViewPr>
    <p:cSldViewPr>
      <p:cViewPr>
        <p:scale>
          <a:sx n="83" d="100"/>
          <a:sy n="83" d="100"/>
        </p:scale>
        <p:origin x="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CD9DC-311E-4EC7-88AC-23D803DA3732}" type="datetimeFigureOut">
              <a:rPr lang="en-US" smtClean="0"/>
              <a:t>9/9/2019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F4271-2572-42BA-B35E-7666E160E52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DF4271-2572-42BA-B35E-7666E160E52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97F3D1F-1B37-4B63-BCAF-7FC3E5BDF839}" type="datetimeFigureOut">
              <a:rPr lang="en-US" smtClean="0"/>
              <a:t>9/9/2019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0086839-827F-47FD-8C36-39F9B72F2A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7F3D1F-1B37-4B63-BCAF-7FC3E5BDF839}"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6839-827F-47FD-8C36-39F9B72F2A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7F3D1F-1B37-4B63-BCAF-7FC3E5BDF839}"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6839-827F-47FD-8C36-39F9B72F2A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7F3D1F-1B37-4B63-BCAF-7FC3E5BDF839}"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6839-827F-47FD-8C36-39F9B72F2AC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7F3D1F-1B37-4B63-BCAF-7FC3E5BDF839}"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6839-827F-47FD-8C36-39F9B72F2AC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7F3D1F-1B37-4B63-BCAF-7FC3E5BDF839}"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86839-827F-47FD-8C36-39F9B72F2AC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97F3D1F-1B37-4B63-BCAF-7FC3E5BDF839}"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86839-827F-47FD-8C36-39F9B72F2A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7F3D1F-1B37-4B63-BCAF-7FC3E5BDF839}"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86839-827F-47FD-8C36-39F9B72F2AC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3D1F-1B37-4B63-BCAF-7FC3E5BDF839}"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86839-827F-47FD-8C36-39F9B72F2A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97F3D1F-1B37-4B63-BCAF-7FC3E5BDF839}"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86839-827F-47FD-8C36-39F9B72F2A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97F3D1F-1B37-4B63-BCAF-7FC3E5BDF839}" type="datetimeFigureOut">
              <a:rPr lang="en-US" smtClean="0"/>
              <a:t>9/9/2019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0086839-827F-47FD-8C36-39F9B72F2AC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7F3D1F-1B37-4B63-BCAF-7FC3E5BDF839}" type="datetimeFigureOut">
              <a:rPr lang="en-US" smtClean="0"/>
              <a:t>9/9/2019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086839-827F-47FD-8C36-39F9B72F2A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7772400" cy="1829761"/>
          </a:xfrm>
        </p:spPr>
        <p:txBody>
          <a:bodyPr>
            <a:normAutofit/>
          </a:bodyPr>
          <a:lstStyle/>
          <a:p>
            <a:pPr algn="ctr"/>
            <a:r>
              <a:rPr lang="en-US" sz="3200" b="1" dirty="0">
                <a:latin typeface="Arial Black" panose="020B0A04020102020204" pitchFamily="34" charset="0"/>
              </a:rPr>
              <a:t>DIGITAL SWITCH OVER (DSO)</a:t>
            </a:r>
          </a:p>
        </p:txBody>
      </p:sp>
      <p:sp>
        <p:nvSpPr>
          <p:cNvPr id="5" name="Subtitle 4">
            <a:extLst>
              <a:ext uri="{FF2B5EF4-FFF2-40B4-BE49-F238E27FC236}">
                <a16:creationId xmlns:a16="http://schemas.microsoft.com/office/drawing/2014/main" id="{3655BEB7-566D-435B-B3F7-15386481DD36}"/>
              </a:ext>
            </a:extLst>
          </p:cNvPr>
          <p:cNvSpPr>
            <a:spLocks noGrp="1"/>
          </p:cNvSpPr>
          <p:nvPr>
            <p:ph type="subTitle" idx="1"/>
          </p:nvPr>
        </p:nvSpPr>
        <p:spPr/>
        <p:txBody>
          <a:bodyPr>
            <a:normAutofit fontScale="92500" lnSpcReduction="20000"/>
          </a:bodyPr>
          <a:lstStyle/>
          <a:p>
            <a:pPr algn="ctr"/>
            <a:r>
              <a:rPr lang="en-GB" dirty="0">
                <a:latin typeface="Agency FB" panose="020B0503020202020204" pitchFamily="34" charset="0"/>
              </a:rPr>
              <a:t>A Presentation by </a:t>
            </a:r>
          </a:p>
          <a:p>
            <a:pPr algn="ctr"/>
            <a:r>
              <a:rPr lang="en-GB" dirty="0">
                <a:latin typeface="Angsana New" panose="020B0502040204020203" pitchFamily="18" charset="-34"/>
                <a:cs typeface="Angsana New" panose="020B0502040204020203" pitchFamily="18" charset="-34"/>
              </a:rPr>
              <a:t>Engr. </a:t>
            </a:r>
            <a:r>
              <a:rPr lang="en-GB" dirty="0" err="1">
                <a:latin typeface="Angsana New" panose="020B0502040204020203" pitchFamily="18" charset="-34"/>
                <a:cs typeface="Angsana New" panose="020B0502040204020203" pitchFamily="18" charset="-34"/>
              </a:rPr>
              <a:t>Sadeeq</a:t>
            </a:r>
            <a:r>
              <a:rPr lang="en-GB" dirty="0">
                <a:latin typeface="Angsana New" panose="020B0502040204020203" pitchFamily="18" charset="-34"/>
                <a:cs typeface="Angsana New" panose="020B0502040204020203" pitchFamily="18" charset="-34"/>
              </a:rPr>
              <a:t> </a:t>
            </a:r>
            <a:r>
              <a:rPr lang="en-GB" dirty="0" err="1">
                <a:latin typeface="Angsana New" panose="020B0502040204020203" pitchFamily="18" charset="-34"/>
                <a:cs typeface="Angsana New" panose="020B0502040204020203" pitchFamily="18" charset="-34"/>
              </a:rPr>
              <a:t>Omeiza</a:t>
            </a:r>
            <a:r>
              <a:rPr lang="en-GB" dirty="0">
                <a:latin typeface="Angsana New" panose="020B0502040204020203" pitchFamily="18" charset="-34"/>
                <a:cs typeface="Angsana New" panose="020B0502040204020203" pitchFamily="18" charset="-34"/>
              </a:rPr>
              <a:t> Musa</a:t>
            </a:r>
          </a:p>
          <a:p>
            <a:pPr algn="ctr"/>
            <a:r>
              <a:rPr lang="en-GB" dirty="0">
                <a:latin typeface="Arial" panose="020B0604020202020204" pitchFamily="34" charset="0"/>
                <a:cs typeface="Arial" panose="020B0604020202020204" pitchFamily="34" charset="0"/>
              </a:rPr>
              <a:t>Ag. General Manager</a:t>
            </a:r>
            <a:r>
              <a:rPr lang="en-GB" dirty="0"/>
              <a:t>(</a:t>
            </a:r>
            <a:r>
              <a:rPr lang="en-GB" dirty="0">
                <a:latin typeface="Arial Black" panose="020B0A04020102020204" pitchFamily="34" charset="0"/>
              </a:rPr>
              <a:t>ITS)</a:t>
            </a:r>
            <a:endParaRPr lang="en-NG" dirty="0">
              <a:latin typeface="Arial Black" panose="020B0A04020102020204" pitchFamily="34" charset="0"/>
            </a:endParaRPr>
          </a:p>
        </p:txBody>
      </p:sp>
      <p:sp>
        <p:nvSpPr>
          <p:cNvPr id="4" name="Rectangle 3">
            <a:extLst>
              <a:ext uri="{FF2B5EF4-FFF2-40B4-BE49-F238E27FC236}">
                <a16:creationId xmlns:a16="http://schemas.microsoft.com/office/drawing/2014/main" id="{D26CAA0F-D0F1-44E7-AC5B-443AD137B46C}"/>
              </a:ext>
            </a:extLst>
          </p:cNvPr>
          <p:cNvSpPr>
            <a:spLocks noChangeArrowheads="1"/>
          </p:cNvSpPr>
          <p:nvPr/>
        </p:nvSpPr>
        <p:spPr bwMode="auto">
          <a:xfrm>
            <a:off x="-685800" y="6334322"/>
            <a:ext cx="11353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137160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NG"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INTEGRATED TELEVISION SERVICES LIMITED</a:t>
            </a:r>
            <a:r>
              <a:rPr kumimoji="0" lang="en-US" altLang="en-NG" sz="1400" b="0" i="0"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a:t>
            </a:r>
            <a:r>
              <a:rPr kumimoji="0" lang="en-US" altLang="en-NG" sz="1400" b="0" i="1"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its</a:t>
            </a:r>
            <a:r>
              <a:rPr kumimoji="0" lang="en-US" altLang="en-NG" sz="1400" b="0" i="0"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a:t>
            </a:r>
            <a:endParaRPr kumimoji="0" lang="en-US" altLang="en-NG"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C5735597-D3E6-4767-B01A-CAB30A34C9A8}"/>
              </a:ext>
            </a:extLst>
          </p:cNvPr>
          <p:cNvGraphicFramePr>
            <a:graphicFrameLocks noChangeAspect="1"/>
          </p:cNvGraphicFramePr>
          <p:nvPr>
            <p:extLst>
              <p:ext uri="{D42A27DB-BD31-4B8C-83A1-F6EECF244321}">
                <p14:modId xmlns:p14="http://schemas.microsoft.com/office/powerpoint/2010/main" val="1558384374"/>
              </p:ext>
            </p:extLst>
          </p:nvPr>
        </p:nvGraphicFramePr>
        <p:xfrm>
          <a:off x="3352801" y="457200"/>
          <a:ext cx="1828800" cy="904303"/>
        </p:xfrm>
        <a:graphic>
          <a:graphicData uri="http://schemas.openxmlformats.org/presentationml/2006/ole">
            <mc:AlternateContent xmlns:mc="http://schemas.openxmlformats.org/markup-compatibility/2006">
              <mc:Choice xmlns:v="urn:schemas-microsoft-com:vml" Requires="v">
                <p:oleObj spid="_x0000_s9227" name="Bitmap Image" r:id="rId4" imgW="1704762" imgH="990738" progId="Paint.Picture">
                  <p:embed/>
                </p:oleObj>
              </mc:Choice>
              <mc:Fallback>
                <p:oleObj name="Bitmap Image" r:id="rId4"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457200"/>
                        <a:ext cx="1828800" cy="904303"/>
                      </a:xfrm>
                      <a:prstGeom prst="rect">
                        <a:avLst/>
                      </a:prstGeom>
                      <a:noFill/>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A5747-758B-4451-9B9F-9CEA231C498B}"/>
              </a:ext>
            </a:extLst>
          </p:cNvPr>
          <p:cNvSpPr>
            <a:spLocks noGrp="1"/>
          </p:cNvSpPr>
          <p:nvPr>
            <p:ph idx="1"/>
          </p:nvPr>
        </p:nvSpPr>
        <p:spPr/>
        <p:txBody>
          <a:bodyPr>
            <a:normAutofit fontScale="92500"/>
          </a:bodyPr>
          <a:lstStyle/>
          <a:p>
            <a:r>
              <a:rPr lang="en-GB" dirty="0"/>
              <a:t>*</a:t>
            </a:r>
            <a:r>
              <a:rPr lang="en-GB" sz="2800" b="1" dirty="0">
                <a:latin typeface="Arial" panose="020B0604020202020204" pitchFamily="34" charset="0"/>
                <a:cs typeface="Arial" panose="020B0604020202020204" pitchFamily="34" charset="0"/>
              </a:rPr>
              <a:t>Broadcasters (Content Provider) ( NTA &amp; others)</a:t>
            </a:r>
          </a:p>
          <a:p>
            <a:endParaRPr lang="en-GB" sz="2800" b="1" dirty="0">
              <a:latin typeface="Arial" panose="020B0604020202020204" pitchFamily="34" charset="0"/>
              <a:cs typeface="Arial" panose="020B0604020202020204" pitchFamily="34" charset="0"/>
            </a:endParaRPr>
          </a:p>
          <a:p>
            <a:r>
              <a:rPr lang="en-GB" sz="2800" b="1" dirty="0">
                <a:solidFill>
                  <a:schemeClr val="accent2"/>
                </a:solidFill>
                <a:latin typeface="Arial" panose="020B0604020202020204" pitchFamily="34" charset="0"/>
                <a:cs typeface="Arial" panose="020B0604020202020204" pitchFamily="34" charset="0"/>
              </a:rPr>
              <a:t>* Aggregator/Mux Provider ( SES )= CCNL  </a:t>
            </a:r>
            <a:r>
              <a:rPr lang="en-GB" sz="2800" b="1" dirty="0">
                <a:latin typeface="Arial" panose="020B0604020202020204" pitchFamily="34" charset="0"/>
                <a:cs typeface="Arial" panose="020B0604020202020204" pitchFamily="34" charset="0"/>
              </a:rPr>
              <a:t>=   FTPN</a:t>
            </a: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*Broadcast signal Distributors ( ITS &amp; Pinnacle)</a:t>
            </a: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 Set Up Box Manufacturers ( TVE, Gospel etc</a:t>
            </a:r>
            <a:r>
              <a:rPr lang="en-GB" b="1" dirty="0"/>
              <a:t>)</a:t>
            </a:r>
          </a:p>
          <a:p>
            <a:endParaRPr lang="en-NG" dirty="0"/>
          </a:p>
        </p:txBody>
      </p:sp>
      <p:sp>
        <p:nvSpPr>
          <p:cNvPr id="3" name="Title 2">
            <a:extLst>
              <a:ext uri="{FF2B5EF4-FFF2-40B4-BE49-F238E27FC236}">
                <a16:creationId xmlns:a16="http://schemas.microsoft.com/office/drawing/2014/main" id="{E68DA740-9E3B-43DA-B2E9-AED26DB41AF6}"/>
              </a:ext>
            </a:extLst>
          </p:cNvPr>
          <p:cNvSpPr>
            <a:spLocks noGrp="1"/>
          </p:cNvSpPr>
          <p:nvPr>
            <p:ph type="title"/>
          </p:nvPr>
        </p:nvSpPr>
        <p:spPr/>
        <p:txBody>
          <a:bodyPr>
            <a:normAutofit/>
          </a:bodyPr>
          <a:lstStyle/>
          <a:p>
            <a:r>
              <a:rPr lang="en-GB" sz="2800" dirty="0">
                <a:solidFill>
                  <a:srgbClr val="FF0000"/>
                </a:solidFill>
                <a:latin typeface="Arial Black" panose="020B0A04020102020204" pitchFamily="34" charset="0"/>
              </a:rPr>
              <a:t>DSO Value Chain</a:t>
            </a:r>
            <a:endParaRPr lang="en-NG" sz="2800" dirty="0">
              <a:solidFill>
                <a:srgbClr val="FF0000"/>
              </a:solidFill>
              <a:latin typeface="Arial Black" panose="020B0A04020102020204" pitchFamily="34" charset="0"/>
            </a:endParaRPr>
          </a:p>
        </p:txBody>
      </p:sp>
      <p:graphicFrame>
        <p:nvGraphicFramePr>
          <p:cNvPr id="4" name="Object 3">
            <a:extLst>
              <a:ext uri="{FF2B5EF4-FFF2-40B4-BE49-F238E27FC236}">
                <a16:creationId xmlns:a16="http://schemas.microsoft.com/office/drawing/2014/main" id="{0EA7ACCA-5D6C-489B-9DA0-A84E3E7D7DC8}"/>
              </a:ext>
            </a:extLst>
          </p:cNvPr>
          <p:cNvGraphicFramePr>
            <a:graphicFrameLocks noChangeAspect="1"/>
          </p:cNvGraphicFramePr>
          <p:nvPr>
            <p:extLst>
              <p:ext uri="{D42A27DB-BD31-4B8C-83A1-F6EECF244321}">
                <p14:modId xmlns:p14="http://schemas.microsoft.com/office/powerpoint/2010/main" val="481197388"/>
              </p:ext>
            </p:extLst>
          </p:nvPr>
        </p:nvGraphicFramePr>
        <p:xfrm>
          <a:off x="7543800" y="242808"/>
          <a:ext cx="1393825" cy="704949"/>
        </p:xfrm>
        <a:graphic>
          <a:graphicData uri="http://schemas.openxmlformats.org/presentationml/2006/ole">
            <mc:AlternateContent xmlns:mc="http://schemas.openxmlformats.org/markup-compatibility/2006">
              <mc:Choice xmlns:v="urn:schemas-microsoft-com:vml" Requires="v">
                <p:oleObj spid="_x0000_s17418"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204843B4-5BB3-4193-82D6-3DCB349C6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42808"/>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317289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E43E45-7BF5-4E0B-9A50-BFA2419F6017}"/>
              </a:ext>
            </a:extLst>
          </p:cNvPr>
          <p:cNvSpPr>
            <a:spLocks noGrp="1"/>
          </p:cNvSpPr>
          <p:nvPr>
            <p:ph idx="1"/>
          </p:nvPr>
        </p:nvSpPr>
        <p:spPr/>
        <p:txBody>
          <a:bodyPr/>
          <a:lstStyle/>
          <a:p>
            <a:r>
              <a:rPr lang="en-GB" dirty="0">
                <a:solidFill>
                  <a:srgbClr val="FF0000"/>
                </a:solidFill>
                <a:latin typeface="Arial Black" panose="020B0A04020102020204" pitchFamily="34" charset="0"/>
              </a:rPr>
              <a:t>DSO VALUE CHAIN</a:t>
            </a:r>
          </a:p>
          <a:p>
            <a:endParaRPr lang="en-GB" dirty="0">
              <a:solidFill>
                <a:srgbClr val="FF0000"/>
              </a:solidFill>
              <a:latin typeface="Arial Black" panose="020B0A04020102020204" pitchFamily="34" charset="0"/>
            </a:endParaRPr>
          </a:p>
          <a:p>
            <a:endParaRPr lang="en-GB" dirty="0">
              <a:solidFill>
                <a:srgbClr val="FF0000"/>
              </a:solidFill>
              <a:latin typeface="Arial Black" panose="020B0A04020102020204" pitchFamily="34" charset="0"/>
            </a:endParaRPr>
          </a:p>
          <a:p>
            <a:endParaRPr lang="en-NG" dirty="0">
              <a:solidFill>
                <a:srgbClr val="FF0000"/>
              </a:solidFill>
              <a:latin typeface="Arial Black" panose="020B0A04020102020204" pitchFamily="34" charset="0"/>
            </a:endParaRPr>
          </a:p>
        </p:txBody>
      </p:sp>
      <p:pic>
        <p:nvPicPr>
          <p:cNvPr id="6" name="Picture 2">
            <a:extLst>
              <a:ext uri="{FF2B5EF4-FFF2-40B4-BE49-F238E27FC236}">
                <a16:creationId xmlns:a16="http://schemas.microsoft.com/office/drawing/2014/main" id="{BCB4C0CC-6170-4F2D-8EEB-94572263805E}"/>
              </a:ext>
            </a:extLst>
          </p:cNvPr>
          <p:cNvPicPr>
            <a:picLocks noChangeAspect="1" noChangeArrowheads="1"/>
          </p:cNvPicPr>
          <p:nvPr/>
        </p:nvPicPr>
        <p:blipFill>
          <a:blip r:embed="rId3"/>
          <a:srcRect/>
          <a:stretch>
            <a:fillRect/>
          </a:stretch>
        </p:blipFill>
        <p:spPr bwMode="auto">
          <a:xfrm>
            <a:off x="0" y="1981200"/>
            <a:ext cx="9067800" cy="5105400"/>
          </a:xfrm>
          <a:prstGeom prst="rect">
            <a:avLst/>
          </a:prstGeom>
          <a:noFill/>
          <a:ln w="9525">
            <a:noFill/>
            <a:miter lim="800000"/>
            <a:headEnd/>
            <a:tailEnd/>
          </a:ln>
          <a:effectLst/>
        </p:spPr>
      </p:pic>
      <p:graphicFrame>
        <p:nvGraphicFramePr>
          <p:cNvPr id="4" name="Object 3">
            <a:extLst>
              <a:ext uri="{FF2B5EF4-FFF2-40B4-BE49-F238E27FC236}">
                <a16:creationId xmlns:a16="http://schemas.microsoft.com/office/drawing/2014/main" id="{9FD52D4D-9395-42AF-8C00-05D56258EFEA}"/>
              </a:ext>
            </a:extLst>
          </p:cNvPr>
          <p:cNvGraphicFramePr>
            <a:graphicFrameLocks noChangeAspect="1"/>
          </p:cNvGraphicFramePr>
          <p:nvPr>
            <p:extLst>
              <p:ext uri="{D42A27DB-BD31-4B8C-83A1-F6EECF244321}">
                <p14:modId xmlns:p14="http://schemas.microsoft.com/office/powerpoint/2010/main" val="675976444"/>
              </p:ext>
            </p:extLst>
          </p:nvPr>
        </p:nvGraphicFramePr>
        <p:xfrm>
          <a:off x="7543800" y="242808"/>
          <a:ext cx="1393825" cy="704949"/>
        </p:xfrm>
        <a:graphic>
          <a:graphicData uri="http://schemas.openxmlformats.org/presentationml/2006/ole">
            <mc:AlternateContent xmlns:mc="http://schemas.openxmlformats.org/markup-compatibility/2006">
              <mc:Choice xmlns:v="urn:schemas-microsoft-com:vml" Requires="v">
                <p:oleObj spid="_x0000_s18442" name="Bitmap Image" r:id="rId4" imgW="1704762" imgH="990738" progId="Paint.Picture">
                  <p:embed/>
                </p:oleObj>
              </mc:Choice>
              <mc:Fallback>
                <p:oleObj name="Bitmap Image" r:id="rId4" imgW="1704762" imgH="990738" progId="Paint.Picture">
                  <p:embed/>
                  <p:pic>
                    <p:nvPicPr>
                      <p:cNvPr id="4" name="Object 3">
                        <a:extLst>
                          <a:ext uri="{FF2B5EF4-FFF2-40B4-BE49-F238E27FC236}">
                            <a16:creationId xmlns:a16="http://schemas.microsoft.com/office/drawing/2014/main" id="{204843B4-5BB3-4193-82D6-3DCB349C6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42808"/>
                        <a:ext cx="1393825" cy="704949"/>
                      </a:xfrm>
                      <a:prstGeom prst="rect">
                        <a:avLst/>
                      </a:prstGeom>
                      <a:no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4525963"/>
          </a:xfrm>
        </p:spPr>
        <p:txBody>
          <a:bodyPr>
            <a:noAutofit/>
          </a:bodyPr>
          <a:lstStyle/>
          <a:p>
            <a:r>
              <a:rPr lang="en-US" sz="2800" dirty="0">
                <a:solidFill>
                  <a:srgbClr val="FF0000"/>
                </a:solidFill>
                <a:latin typeface="Arial Black" panose="020B0A04020102020204" pitchFamily="34" charset="0"/>
              </a:rPr>
              <a:t>BROADCAST SIGNAL </a:t>
            </a:r>
            <a:r>
              <a:rPr lang="en-US" sz="2400" dirty="0">
                <a:solidFill>
                  <a:srgbClr val="FF0000"/>
                </a:solidFill>
                <a:latin typeface="Arial Black" panose="020B0A04020102020204" pitchFamily="34" charset="0"/>
              </a:rPr>
              <a:t>DISTRIBUTION</a:t>
            </a:r>
            <a:br>
              <a:rPr lang="en-US" sz="2800" dirty="0">
                <a:solidFill>
                  <a:srgbClr val="FF0000"/>
                </a:solidFill>
                <a:latin typeface="Arial Black" panose="020B0A04020102020204" pitchFamily="34" charset="0"/>
              </a:rPr>
            </a:br>
            <a:r>
              <a:rPr lang="en-US" sz="2800" dirty="0">
                <a:solidFill>
                  <a:srgbClr val="FF0000"/>
                </a:solidFill>
                <a:latin typeface="Arial Black" panose="020B0A04020102020204" pitchFamily="34" charset="0"/>
              </a:rPr>
              <a:t> </a:t>
            </a:r>
            <a:r>
              <a:rPr lang="en-US" sz="2400" dirty="0">
                <a:solidFill>
                  <a:srgbClr val="FF0000"/>
                </a:solidFill>
                <a:latin typeface="Arial Black" panose="020B0A04020102020204" pitchFamily="34" charset="0"/>
              </a:rPr>
              <a:t>INTEGRATED TELEVISION SERVICES(ITS</a:t>
            </a:r>
          </a:p>
          <a:p>
            <a:r>
              <a:rPr lang="en-US" sz="2800" dirty="0">
                <a:latin typeface="Arial" panose="020B0604020202020204" pitchFamily="34" charset="0"/>
                <a:cs typeface="Arial" panose="020B0604020202020204" pitchFamily="34" charset="0"/>
              </a:rPr>
              <a:t>ITS is a company licensed as a Broadcast Signal Distributor by the National Broadcasting Commission, NBC. It was carved out of NTA in line with Government white Paper on Digital transition in Nigeria.</a:t>
            </a:r>
          </a:p>
          <a:p>
            <a:r>
              <a:rPr lang="en-US" sz="2800" dirty="0">
                <a:latin typeface="Arial" panose="020B0604020202020204" pitchFamily="34" charset="0"/>
                <a:cs typeface="Arial" panose="020B0604020202020204" pitchFamily="34" charset="0"/>
              </a:rPr>
              <a:t>ITS was registered as a company with Corporate Affairs Commission (CAC) in September ,2015.</a:t>
            </a:r>
          </a:p>
          <a:p>
            <a:r>
              <a:rPr lang="en-US" sz="2800" dirty="0">
                <a:latin typeface="Arial" panose="020B0604020202020204" pitchFamily="34" charset="0"/>
                <a:cs typeface="Arial" panose="020B0604020202020204" pitchFamily="34" charset="0"/>
              </a:rPr>
              <a:t>ITS is to inherit all NTA transmission facilities the Masts, Transmitters, Transmission paths/halls, Antenna systems and land on which they are erected according to the white paper.</a:t>
            </a:r>
          </a:p>
        </p:txBody>
      </p:sp>
      <p:graphicFrame>
        <p:nvGraphicFramePr>
          <p:cNvPr id="3" name="Object 2">
            <a:extLst>
              <a:ext uri="{FF2B5EF4-FFF2-40B4-BE49-F238E27FC236}">
                <a16:creationId xmlns:a16="http://schemas.microsoft.com/office/drawing/2014/main" id="{F07CF15B-459B-488C-A1E4-146D6CEF41C5}"/>
              </a:ext>
            </a:extLst>
          </p:cNvPr>
          <p:cNvGraphicFramePr>
            <a:graphicFrameLocks noChangeAspect="1"/>
          </p:cNvGraphicFramePr>
          <p:nvPr>
            <p:extLst>
              <p:ext uri="{D42A27DB-BD31-4B8C-83A1-F6EECF244321}">
                <p14:modId xmlns:p14="http://schemas.microsoft.com/office/powerpoint/2010/main" val="3084947607"/>
              </p:ext>
            </p:extLst>
          </p:nvPr>
        </p:nvGraphicFramePr>
        <p:xfrm>
          <a:off x="7750175" y="0"/>
          <a:ext cx="1393825" cy="704949"/>
        </p:xfrm>
        <a:graphic>
          <a:graphicData uri="http://schemas.openxmlformats.org/presentationml/2006/ole">
            <mc:AlternateContent xmlns:mc="http://schemas.openxmlformats.org/markup-compatibility/2006">
              <mc:Choice xmlns:v="urn:schemas-microsoft-com:vml" Requires="v">
                <p:oleObj spid="_x0000_s4109" name="Bitmap Image" r:id="rId3" imgW="1704762" imgH="990738" progId="Paint.Picture">
                  <p:embed/>
                </p:oleObj>
              </mc:Choice>
              <mc:Fallback>
                <p:oleObj name="Bitmap Image" r:id="rId3" imgW="1704762" imgH="990738" progId="Paint.Picture">
                  <p:embed/>
                  <p:pic>
                    <p:nvPicPr>
                      <p:cNvPr id="7" name="Object 6">
                        <a:extLst>
                          <a:ext uri="{FF2B5EF4-FFF2-40B4-BE49-F238E27FC236}">
                            <a16:creationId xmlns:a16="http://schemas.microsoft.com/office/drawing/2014/main" id="{68C06978-0295-42E9-9938-79D929FD4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0"/>
                        <a:ext cx="1393825" cy="704949"/>
                      </a:xfrm>
                      <a:prstGeom prst="rect">
                        <a:avLst/>
                      </a:prstGeom>
                      <a:noFill/>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375ED-BDE7-4713-A870-1B7E1537240B}"/>
              </a:ext>
            </a:extLst>
          </p:cNvPr>
          <p:cNvSpPr>
            <a:spLocks noGrp="1"/>
          </p:cNvSpPr>
          <p:nvPr>
            <p:ph idx="1"/>
          </p:nvPr>
        </p:nvSpPr>
        <p:spPr/>
        <p:txBody>
          <a:bodyPr>
            <a:normAutofit fontScale="25000" lnSpcReduction="20000"/>
          </a:bodyPr>
          <a:lstStyle/>
          <a:p>
            <a:pPr marL="0" indent="0" algn="ctr" fontAlgn="base">
              <a:lnSpc>
                <a:spcPct val="100000"/>
              </a:lnSpc>
              <a:buNone/>
            </a:pPr>
            <a:r>
              <a:rPr lang="en-ZA" sz="9600" dirty="0">
                <a:solidFill>
                  <a:schemeClr val="bg2">
                    <a:lumMod val="50000"/>
                  </a:schemeClr>
                </a:solidFill>
              </a:rPr>
              <a:t>VISION</a:t>
            </a:r>
          </a:p>
          <a:p>
            <a:pPr marL="0" indent="0" algn="ctr" fontAlgn="base">
              <a:lnSpc>
                <a:spcPct val="100000"/>
              </a:lnSpc>
              <a:buNone/>
            </a:pPr>
            <a:r>
              <a:rPr lang="en-ZA" sz="9600" dirty="0">
                <a:solidFill>
                  <a:schemeClr val="bg2">
                    <a:lumMod val="50000"/>
                  </a:schemeClr>
                </a:solidFill>
              </a:rPr>
              <a:t>The world enabler of broadcasting and digital content delivery.</a:t>
            </a:r>
          </a:p>
          <a:p>
            <a:pPr algn="ctr" fontAlgn="base">
              <a:lnSpc>
                <a:spcPct val="100000"/>
              </a:lnSpc>
            </a:pPr>
            <a:endParaRPr lang="en-ZA" sz="9600" dirty="0">
              <a:solidFill>
                <a:schemeClr val="bg2">
                  <a:lumMod val="50000"/>
                </a:schemeClr>
              </a:solidFill>
            </a:endParaRPr>
          </a:p>
          <a:p>
            <a:pPr marL="0" indent="0" algn="ctr" fontAlgn="base">
              <a:lnSpc>
                <a:spcPct val="100000"/>
              </a:lnSpc>
              <a:buNone/>
            </a:pPr>
            <a:r>
              <a:rPr lang="en-ZA" sz="9600" dirty="0">
                <a:solidFill>
                  <a:schemeClr val="bg2">
                    <a:lumMod val="50000"/>
                  </a:schemeClr>
                </a:solidFill>
              </a:rPr>
              <a:t>MISSION</a:t>
            </a:r>
          </a:p>
          <a:p>
            <a:pPr marL="0" indent="0" algn="ctr" fontAlgn="base">
              <a:lnSpc>
                <a:spcPct val="100000"/>
              </a:lnSpc>
              <a:buNone/>
            </a:pPr>
            <a:r>
              <a:rPr lang="en-ZA" sz="9600" dirty="0">
                <a:solidFill>
                  <a:schemeClr val="bg2">
                    <a:lumMod val="50000"/>
                  </a:schemeClr>
                </a:solidFill>
              </a:rPr>
              <a:t>To enable our broadcasters/content providers to reach their audiences anywhere through innovation.</a:t>
            </a:r>
          </a:p>
          <a:p>
            <a:pPr algn="ctr" fontAlgn="base">
              <a:lnSpc>
                <a:spcPct val="100000"/>
              </a:lnSpc>
            </a:pPr>
            <a:endParaRPr lang="en-ZA" sz="9600" dirty="0">
              <a:solidFill>
                <a:schemeClr val="bg2">
                  <a:lumMod val="50000"/>
                </a:schemeClr>
              </a:solidFill>
            </a:endParaRPr>
          </a:p>
          <a:p>
            <a:pPr marL="0" indent="0" algn="ctr" fontAlgn="base">
              <a:lnSpc>
                <a:spcPct val="100000"/>
              </a:lnSpc>
              <a:buNone/>
            </a:pPr>
            <a:r>
              <a:rPr lang="en-ZA" sz="9600" dirty="0">
                <a:solidFill>
                  <a:schemeClr val="bg2">
                    <a:lumMod val="50000"/>
                  </a:schemeClr>
                </a:solidFill>
              </a:rPr>
              <a:t>VALUES</a:t>
            </a:r>
          </a:p>
          <a:p>
            <a:pPr marL="0" indent="0" algn="ctr" fontAlgn="base">
              <a:lnSpc>
                <a:spcPct val="100000"/>
              </a:lnSpc>
              <a:buNone/>
            </a:pPr>
            <a:r>
              <a:rPr lang="en-ZA" sz="9600" dirty="0">
                <a:solidFill>
                  <a:schemeClr val="bg2">
                    <a:lumMod val="50000"/>
                  </a:schemeClr>
                </a:solidFill>
              </a:rPr>
              <a:t>Integrity, Quality Customer Service, Innovation, Accountability &amp; Social Responsibility</a:t>
            </a:r>
          </a:p>
          <a:p>
            <a:pPr marL="0" indent="0" fontAlgn="base">
              <a:lnSpc>
                <a:spcPct val="100000"/>
              </a:lnSpc>
              <a:buNone/>
            </a:pPr>
            <a:r>
              <a:rPr lang="en-ZA" sz="9600" dirty="0">
                <a:solidFill>
                  <a:schemeClr val="bg2">
                    <a:lumMod val="50000"/>
                  </a:schemeClr>
                </a:solidFill>
                <a:latin typeface="Avenir" panose="020B0503020203020204" pitchFamily="34" charset="0"/>
              </a:rPr>
              <a:t>“</a:t>
            </a:r>
          </a:p>
          <a:p>
            <a:endParaRPr lang="en-NG" dirty="0"/>
          </a:p>
        </p:txBody>
      </p:sp>
      <p:sp>
        <p:nvSpPr>
          <p:cNvPr id="3" name="Title 2">
            <a:extLst>
              <a:ext uri="{FF2B5EF4-FFF2-40B4-BE49-F238E27FC236}">
                <a16:creationId xmlns:a16="http://schemas.microsoft.com/office/drawing/2014/main" id="{3CC7FDBD-0562-4749-877C-AC8C060DF341}"/>
              </a:ext>
            </a:extLst>
          </p:cNvPr>
          <p:cNvSpPr>
            <a:spLocks noGrp="1"/>
          </p:cNvSpPr>
          <p:nvPr>
            <p:ph type="title"/>
          </p:nvPr>
        </p:nvSpPr>
        <p:spPr/>
        <p:txBody>
          <a:bodyPr/>
          <a:lstStyle/>
          <a:p>
            <a:pPr algn="ctr"/>
            <a:r>
              <a:rPr lang="en-GB" dirty="0"/>
              <a:t>ITS VISION AND MISSION</a:t>
            </a:r>
            <a:endParaRPr lang="en-NG" dirty="0"/>
          </a:p>
        </p:txBody>
      </p:sp>
      <p:graphicFrame>
        <p:nvGraphicFramePr>
          <p:cNvPr id="4" name="Object 3">
            <a:extLst>
              <a:ext uri="{FF2B5EF4-FFF2-40B4-BE49-F238E27FC236}">
                <a16:creationId xmlns:a16="http://schemas.microsoft.com/office/drawing/2014/main" id="{8A9ACC92-47E9-440F-8408-EFFE14DD8837}"/>
              </a:ext>
            </a:extLst>
          </p:cNvPr>
          <p:cNvGraphicFramePr>
            <a:graphicFrameLocks noChangeAspect="1"/>
          </p:cNvGraphicFramePr>
          <p:nvPr>
            <p:extLst>
              <p:ext uri="{D42A27DB-BD31-4B8C-83A1-F6EECF244321}">
                <p14:modId xmlns:p14="http://schemas.microsoft.com/office/powerpoint/2010/main" val="1173485564"/>
              </p:ext>
            </p:extLst>
          </p:nvPr>
        </p:nvGraphicFramePr>
        <p:xfrm>
          <a:off x="7750175" y="688876"/>
          <a:ext cx="1393825" cy="704949"/>
        </p:xfrm>
        <a:graphic>
          <a:graphicData uri="http://schemas.openxmlformats.org/presentationml/2006/ole">
            <mc:AlternateContent xmlns:mc="http://schemas.openxmlformats.org/markup-compatibility/2006">
              <mc:Choice xmlns:v="urn:schemas-microsoft-com:vml" Requires="v">
                <p:oleObj spid="_x0000_s19467"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204843B4-5BB3-4193-82D6-3DCB349C6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688876"/>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64109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85800"/>
            <a:ext cx="7924800" cy="5105399"/>
          </a:xfrm>
        </p:spPr>
        <p:txBody>
          <a:bodyPr>
            <a:noAutofit/>
          </a:bodyPr>
          <a:lstStyle/>
          <a:p>
            <a:pPr marL="109728" indent="0">
              <a:buNone/>
            </a:pPr>
            <a:r>
              <a:rPr lang="en-US" sz="2400" dirty="0">
                <a:solidFill>
                  <a:srgbClr val="FF0000"/>
                </a:solidFill>
                <a:latin typeface="Arial Black" panose="020B0A04020102020204" pitchFamily="34" charset="0"/>
              </a:rPr>
              <a:t>INTEGRATED TELEVISION SERVICES(ITS)</a:t>
            </a:r>
          </a:p>
          <a:p>
            <a:endParaRPr lang="en-US" sz="2800" dirty="0">
              <a:solidFill>
                <a:srgbClr val="FF0000"/>
              </a:solidFill>
              <a:latin typeface="Arial Black" panose="020B0A040201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ITS has capacity to transmit for now 2 Multiplexes</a:t>
            </a:r>
          </a:p>
          <a:p>
            <a:pPr marL="109728" indent="0">
              <a:buNone/>
            </a:pPr>
            <a:r>
              <a:rPr lang="en-US" sz="2800" dirty="0">
                <a:latin typeface="Arial" panose="020B0604020202020204" pitchFamily="34" charset="0"/>
                <a:cs typeface="Arial" panose="020B0604020202020204" pitchFamily="34" charset="0"/>
              </a:rPr>
              <a:t> and in future 4 Multiplexes using the standard DVBT2 in a 2+1 Transmitter configuration.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Signal Processing equipment that supports Single Frequency Network(SFN)</a:t>
            </a:r>
          </a:p>
          <a:p>
            <a:r>
              <a:rPr lang="en-US" sz="2800" dirty="0">
                <a:latin typeface="Arial" panose="020B0604020202020204" pitchFamily="34" charset="0"/>
                <a:cs typeface="Arial" panose="020B0604020202020204" pitchFamily="34" charset="0"/>
              </a:rPr>
              <a:t>Video compression Format is MPEG 4 , H264.</a:t>
            </a:r>
          </a:p>
          <a:p>
            <a:r>
              <a:rPr lang="en-US" sz="2800" dirty="0">
                <a:latin typeface="Arial" panose="020B0604020202020204" pitchFamily="34" charset="0"/>
                <a:cs typeface="Arial" panose="020B0604020202020204" pitchFamily="34" charset="0"/>
              </a:rPr>
              <a:t> Tx standard is DVB-T2</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Transmission Sites has provision for Playout Systems, Signal Evacuation Capabilities, PVOD(Push video on Demand),audience measurement, information and EPG services.</a:t>
            </a:r>
          </a:p>
        </p:txBody>
      </p:sp>
      <p:graphicFrame>
        <p:nvGraphicFramePr>
          <p:cNvPr id="6" name="Object 5">
            <a:extLst>
              <a:ext uri="{FF2B5EF4-FFF2-40B4-BE49-F238E27FC236}">
                <a16:creationId xmlns:a16="http://schemas.microsoft.com/office/drawing/2014/main" id="{8D197097-07DB-45B8-9D2D-93AD15B2832C}"/>
              </a:ext>
            </a:extLst>
          </p:cNvPr>
          <p:cNvGraphicFramePr>
            <a:graphicFrameLocks noChangeAspect="1"/>
          </p:cNvGraphicFramePr>
          <p:nvPr>
            <p:extLst>
              <p:ext uri="{D42A27DB-BD31-4B8C-83A1-F6EECF244321}">
                <p14:modId xmlns:p14="http://schemas.microsoft.com/office/powerpoint/2010/main" val="1109402196"/>
              </p:ext>
            </p:extLst>
          </p:nvPr>
        </p:nvGraphicFramePr>
        <p:xfrm>
          <a:off x="7750175" y="152400"/>
          <a:ext cx="1393825" cy="704949"/>
        </p:xfrm>
        <a:graphic>
          <a:graphicData uri="http://schemas.openxmlformats.org/presentationml/2006/ole">
            <mc:AlternateContent xmlns:mc="http://schemas.openxmlformats.org/markup-compatibility/2006">
              <mc:Choice xmlns:v="urn:schemas-microsoft-com:vml" Requires="v">
                <p:oleObj spid="_x0000_s5136" name="Bitmap Image" r:id="rId3" imgW="1704762" imgH="990738" progId="Paint.Picture">
                  <p:embed/>
                </p:oleObj>
              </mc:Choice>
              <mc:Fallback>
                <p:oleObj name="Bitmap Image" r:id="rId3" imgW="1704762" imgH="990738" progId="Paint.Picture">
                  <p:embed/>
                  <p:pic>
                    <p:nvPicPr>
                      <p:cNvPr id="7" name="Object 6">
                        <a:extLst>
                          <a:ext uri="{FF2B5EF4-FFF2-40B4-BE49-F238E27FC236}">
                            <a16:creationId xmlns:a16="http://schemas.microsoft.com/office/drawing/2014/main" id="{68C06978-0295-42E9-9938-79D929FD4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152400"/>
                        <a:ext cx="1393825" cy="704949"/>
                      </a:xfrm>
                      <a:prstGeom prst="rect">
                        <a:avLst/>
                      </a:prstGeom>
                      <a:noFill/>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5CD17-E8CD-4863-BC0D-89EB0A085282}"/>
              </a:ext>
            </a:extLst>
          </p:cNvPr>
          <p:cNvSpPr>
            <a:spLocks noGrp="1"/>
          </p:cNvSpPr>
          <p:nvPr>
            <p:ph idx="1"/>
          </p:nvPr>
        </p:nvSpPr>
        <p:spPr/>
        <p:txBody>
          <a:bodyPr/>
          <a:lstStyle/>
          <a:p>
            <a:pPr marL="109728" indent="0">
              <a:buNone/>
            </a:pPr>
            <a:r>
              <a:rPr lang="en-GB" dirty="0"/>
              <a:t>As a national broadcast signal distributor , we understand that the choice of technology is critical to the industry success in a digital era. As a result, ITS offers client consultancy services for the procurement and Installation of studio and links equipment to the state government, Higher Institutions and other stakeholders.</a:t>
            </a:r>
            <a:endParaRPr lang="en-NG" dirty="0"/>
          </a:p>
        </p:txBody>
      </p:sp>
      <p:sp>
        <p:nvSpPr>
          <p:cNvPr id="3" name="Title 2">
            <a:extLst>
              <a:ext uri="{FF2B5EF4-FFF2-40B4-BE49-F238E27FC236}">
                <a16:creationId xmlns:a16="http://schemas.microsoft.com/office/drawing/2014/main" id="{265B9254-7303-46C2-8FD6-A684FD0E2899}"/>
              </a:ext>
            </a:extLst>
          </p:cNvPr>
          <p:cNvSpPr>
            <a:spLocks noGrp="1"/>
          </p:cNvSpPr>
          <p:nvPr>
            <p:ph type="title"/>
          </p:nvPr>
        </p:nvSpPr>
        <p:spPr/>
        <p:txBody>
          <a:bodyPr>
            <a:noAutofit/>
          </a:bodyPr>
          <a:lstStyle/>
          <a:p>
            <a:br>
              <a:rPr lang="en-US" sz="2800" dirty="0">
                <a:solidFill>
                  <a:srgbClr val="FF0000"/>
                </a:solidFill>
                <a:latin typeface="Arial Black" panose="020B0A04020102020204" pitchFamily="34" charset="0"/>
              </a:rPr>
            </a:br>
            <a:r>
              <a:rPr lang="en-US" sz="2800" dirty="0">
                <a:solidFill>
                  <a:srgbClr val="FF0000"/>
                </a:solidFill>
                <a:latin typeface="Arial Black" panose="020B0A04020102020204" pitchFamily="34" charset="0"/>
              </a:rPr>
              <a:t> </a:t>
            </a:r>
            <a:r>
              <a:rPr lang="en-US" sz="2400" dirty="0">
                <a:solidFill>
                  <a:srgbClr val="FF0000"/>
                </a:solidFill>
                <a:latin typeface="Arial Black" panose="020B0A04020102020204" pitchFamily="34" charset="0"/>
              </a:rPr>
              <a:t>INTEGRATED TELEVISION SERVICES(ITS) ADDED VALUE</a:t>
            </a:r>
            <a:endParaRPr lang="en-NG" sz="2400" dirty="0"/>
          </a:p>
        </p:txBody>
      </p:sp>
      <p:graphicFrame>
        <p:nvGraphicFramePr>
          <p:cNvPr id="4" name="Object 3">
            <a:extLst>
              <a:ext uri="{FF2B5EF4-FFF2-40B4-BE49-F238E27FC236}">
                <a16:creationId xmlns:a16="http://schemas.microsoft.com/office/drawing/2014/main" id="{82323C47-2BBC-4EA8-8B6D-6873B26EC83E}"/>
              </a:ext>
            </a:extLst>
          </p:cNvPr>
          <p:cNvGraphicFramePr>
            <a:graphicFrameLocks noChangeAspect="1"/>
          </p:cNvGraphicFramePr>
          <p:nvPr>
            <p:extLst>
              <p:ext uri="{D42A27DB-BD31-4B8C-83A1-F6EECF244321}">
                <p14:modId xmlns:p14="http://schemas.microsoft.com/office/powerpoint/2010/main" val="2116281376"/>
              </p:ext>
            </p:extLst>
          </p:nvPr>
        </p:nvGraphicFramePr>
        <p:xfrm>
          <a:off x="7750175" y="152400"/>
          <a:ext cx="1393825" cy="704949"/>
        </p:xfrm>
        <a:graphic>
          <a:graphicData uri="http://schemas.openxmlformats.org/presentationml/2006/ole">
            <mc:AlternateContent xmlns:mc="http://schemas.openxmlformats.org/markup-compatibility/2006">
              <mc:Choice xmlns:v="urn:schemas-microsoft-com:vml" Requires="v">
                <p:oleObj spid="_x0000_s22535" name="Bitmap Image" r:id="rId3" imgW="1704762" imgH="990738" progId="Paint.Picture">
                  <p:embed/>
                </p:oleObj>
              </mc:Choice>
              <mc:Fallback>
                <p:oleObj name="Bitmap Image" r:id="rId3" imgW="1704762" imgH="990738" progId="Paint.Picture">
                  <p:embed/>
                  <p:pic>
                    <p:nvPicPr>
                      <p:cNvPr id="6" name="Object 5">
                        <a:extLst>
                          <a:ext uri="{FF2B5EF4-FFF2-40B4-BE49-F238E27FC236}">
                            <a16:creationId xmlns:a16="http://schemas.microsoft.com/office/drawing/2014/main" id="{8D197097-07DB-45B8-9D2D-93AD15B28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152400"/>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284781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4A8838A-3D45-404A-AD43-2F75D35A93C5}"/>
              </a:ext>
            </a:extLst>
          </p:cNvPr>
          <p:cNvGrpSpPr/>
          <p:nvPr/>
        </p:nvGrpSpPr>
        <p:grpSpPr>
          <a:xfrm>
            <a:off x="-4960832" y="9082679"/>
            <a:ext cx="16832530" cy="103827"/>
            <a:chOff x="0" y="5079188"/>
            <a:chExt cx="12192000" cy="55371"/>
          </a:xfrm>
        </p:grpSpPr>
        <p:grpSp>
          <p:nvGrpSpPr>
            <p:cNvPr id="6" name="Group 5">
              <a:extLst>
                <a:ext uri="{FF2B5EF4-FFF2-40B4-BE49-F238E27FC236}">
                  <a16:creationId xmlns:a16="http://schemas.microsoft.com/office/drawing/2014/main" id="{0BF03559-96D3-4FA0-B649-DEFAC8E51ACA}"/>
                </a:ext>
              </a:extLst>
            </p:cNvPr>
            <p:cNvGrpSpPr/>
            <p:nvPr/>
          </p:nvGrpSpPr>
          <p:grpSpPr>
            <a:xfrm>
              <a:off x="7885568" y="5079188"/>
              <a:ext cx="4306432" cy="55371"/>
              <a:chOff x="16258382" y="13229460"/>
              <a:chExt cx="5687218" cy="179010"/>
            </a:xfrm>
          </p:grpSpPr>
          <p:sp>
            <p:nvSpPr>
              <p:cNvPr id="8" name="Rectangle 7">
                <a:extLst>
                  <a:ext uri="{FF2B5EF4-FFF2-40B4-BE49-F238E27FC236}">
                    <a16:creationId xmlns:a16="http://schemas.microsoft.com/office/drawing/2014/main" id="{818C709A-8734-43D0-8199-84BE58B3B800}"/>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FB3B6C0-2FEA-4091-AD0A-F42C13671873}"/>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896F5EC-4ED4-48A5-8E2F-8322079ECF3F}"/>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679A938-8368-4586-B431-01D4C44AD827}"/>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66FAE6A-E8DD-4E2A-BC1A-49CBC74F9261}"/>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a:extLst>
                <a:ext uri="{FF2B5EF4-FFF2-40B4-BE49-F238E27FC236}">
                  <a16:creationId xmlns:a16="http://schemas.microsoft.com/office/drawing/2014/main" id="{C1E424F3-5E89-446F-B769-BA484AE09031}"/>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DB236AC0-9842-408E-9B50-C2E4BDAD9504}"/>
              </a:ext>
            </a:extLst>
          </p:cNvPr>
          <p:cNvSpPr/>
          <p:nvPr/>
        </p:nvSpPr>
        <p:spPr>
          <a:xfrm>
            <a:off x="-4494553" y="-1860804"/>
            <a:ext cx="16366251" cy="14791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defRPr/>
            </a:pPr>
            <a:r>
              <a:rPr lang="en-ZA" sz="4400" b="1" dirty="0">
                <a:solidFill>
                  <a:prstClr val="white"/>
                </a:solidFill>
              </a:rPr>
              <a:t>Value chain [multi-platform</a:t>
            </a:r>
            <a:r>
              <a:rPr lang="en-ZA" sz="4800" b="1" dirty="0">
                <a:solidFill>
                  <a:prstClr val="white"/>
                </a:solidFill>
              </a:rPr>
              <a:t>]</a:t>
            </a:r>
          </a:p>
        </p:txBody>
      </p:sp>
      <p:grpSp>
        <p:nvGrpSpPr>
          <p:cNvPr id="14" name="Group 13">
            <a:extLst>
              <a:ext uri="{FF2B5EF4-FFF2-40B4-BE49-F238E27FC236}">
                <a16:creationId xmlns:a16="http://schemas.microsoft.com/office/drawing/2014/main" id="{58FFE6F5-9AE2-47AC-B3FB-7E429B37BD3E}"/>
              </a:ext>
            </a:extLst>
          </p:cNvPr>
          <p:cNvGrpSpPr/>
          <p:nvPr/>
        </p:nvGrpSpPr>
        <p:grpSpPr>
          <a:xfrm>
            <a:off x="-56079" y="4451278"/>
            <a:ext cx="2667769" cy="1248048"/>
            <a:chOff x="5187" y="4694878"/>
            <a:chExt cx="5204628" cy="2081851"/>
          </a:xfrm>
        </p:grpSpPr>
        <p:sp>
          <p:nvSpPr>
            <p:cNvPr id="15" name="Arrow: Pentagon 14">
              <a:extLst>
                <a:ext uri="{FF2B5EF4-FFF2-40B4-BE49-F238E27FC236}">
                  <a16:creationId xmlns:a16="http://schemas.microsoft.com/office/drawing/2014/main" id="{93AB55EE-83DD-4BA6-9ED0-F0A8CD66BEEC}"/>
                </a:ext>
              </a:extLst>
            </p:cNvPr>
            <p:cNvSpPr/>
            <p:nvPr/>
          </p:nvSpPr>
          <p:spPr>
            <a:xfrm>
              <a:off x="5187" y="4694878"/>
              <a:ext cx="5204628" cy="208185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rrow: Pentagon 4">
              <a:extLst>
                <a:ext uri="{FF2B5EF4-FFF2-40B4-BE49-F238E27FC236}">
                  <a16:creationId xmlns:a16="http://schemas.microsoft.com/office/drawing/2014/main" id="{B033FADB-41AF-4378-9F61-D1A2A5C57C01}"/>
                </a:ext>
              </a:extLst>
            </p:cNvPr>
            <p:cNvSpPr txBox="1"/>
            <p:nvPr/>
          </p:nvSpPr>
          <p:spPr>
            <a:xfrm>
              <a:off x="5187" y="4694878"/>
              <a:ext cx="4684165"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936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Production</a:t>
              </a:r>
            </a:p>
          </p:txBody>
        </p:sp>
      </p:grpSp>
      <p:grpSp>
        <p:nvGrpSpPr>
          <p:cNvPr id="17" name="Group 16">
            <a:extLst>
              <a:ext uri="{FF2B5EF4-FFF2-40B4-BE49-F238E27FC236}">
                <a16:creationId xmlns:a16="http://schemas.microsoft.com/office/drawing/2014/main" id="{AA2B7658-98E7-41A1-B6D1-F96CC4A35B3B}"/>
              </a:ext>
            </a:extLst>
          </p:cNvPr>
          <p:cNvGrpSpPr/>
          <p:nvPr/>
        </p:nvGrpSpPr>
        <p:grpSpPr>
          <a:xfrm>
            <a:off x="2189274" y="4310839"/>
            <a:ext cx="2903180" cy="1369445"/>
            <a:chOff x="4168889" y="4694878"/>
            <a:chExt cx="5204628" cy="2081851"/>
          </a:xfrm>
        </p:grpSpPr>
        <p:sp>
          <p:nvSpPr>
            <p:cNvPr id="18" name="Arrow: Chevron 17">
              <a:extLst>
                <a:ext uri="{FF2B5EF4-FFF2-40B4-BE49-F238E27FC236}">
                  <a16:creationId xmlns:a16="http://schemas.microsoft.com/office/drawing/2014/main" id="{2E40D4BB-9771-4720-81B4-E3A5C91AB082}"/>
                </a:ext>
              </a:extLst>
            </p:cNvPr>
            <p:cNvSpPr/>
            <p:nvPr/>
          </p:nvSpPr>
          <p:spPr>
            <a:xfrm>
              <a:off x="4168889" y="4694878"/>
              <a:ext cx="5204628" cy="2081851"/>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Arrow: Chevron 6">
              <a:extLst>
                <a:ext uri="{FF2B5EF4-FFF2-40B4-BE49-F238E27FC236}">
                  <a16:creationId xmlns:a16="http://schemas.microsoft.com/office/drawing/2014/main" id="{7082F594-A0FE-4AFE-99EF-4D45E1E061F0}"/>
                </a:ext>
              </a:extLst>
            </p:cNvPr>
            <p:cNvSpPr txBox="1"/>
            <p:nvPr/>
          </p:nvSpPr>
          <p:spPr>
            <a:xfrm>
              <a:off x="5209815" y="4694878"/>
              <a:ext cx="3122777"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Broadcasting</a:t>
              </a:r>
            </a:p>
          </p:txBody>
        </p:sp>
      </p:grpSp>
      <p:grpSp>
        <p:nvGrpSpPr>
          <p:cNvPr id="20" name="Group 19">
            <a:extLst>
              <a:ext uri="{FF2B5EF4-FFF2-40B4-BE49-F238E27FC236}">
                <a16:creationId xmlns:a16="http://schemas.microsoft.com/office/drawing/2014/main" id="{AD4E9AF3-50FD-4D9B-9F1E-BD3DC78B0C03}"/>
              </a:ext>
            </a:extLst>
          </p:cNvPr>
          <p:cNvGrpSpPr/>
          <p:nvPr/>
        </p:nvGrpSpPr>
        <p:grpSpPr>
          <a:xfrm>
            <a:off x="-56079" y="1035298"/>
            <a:ext cx="2667769" cy="1248048"/>
            <a:chOff x="5187" y="4694878"/>
            <a:chExt cx="5204628" cy="2081851"/>
          </a:xfrm>
        </p:grpSpPr>
        <p:sp>
          <p:nvSpPr>
            <p:cNvPr id="21" name="Arrow: Pentagon 20">
              <a:extLst>
                <a:ext uri="{FF2B5EF4-FFF2-40B4-BE49-F238E27FC236}">
                  <a16:creationId xmlns:a16="http://schemas.microsoft.com/office/drawing/2014/main" id="{792E1583-853D-42E1-BD19-061C423D020E}"/>
                </a:ext>
              </a:extLst>
            </p:cNvPr>
            <p:cNvSpPr/>
            <p:nvPr/>
          </p:nvSpPr>
          <p:spPr>
            <a:xfrm>
              <a:off x="5187" y="4694878"/>
              <a:ext cx="5204628" cy="208185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Arrow: Pentagon 4">
              <a:extLst>
                <a:ext uri="{FF2B5EF4-FFF2-40B4-BE49-F238E27FC236}">
                  <a16:creationId xmlns:a16="http://schemas.microsoft.com/office/drawing/2014/main" id="{D4DB75B2-0E81-4F38-95D9-D3F916D1219E}"/>
                </a:ext>
              </a:extLst>
            </p:cNvPr>
            <p:cNvSpPr txBox="1"/>
            <p:nvPr/>
          </p:nvSpPr>
          <p:spPr>
            <a:xfrm>
              <a:off x="5187" y="4694878"/>
              <a:ext cx="4684165"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936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Production</a:t>
              </a:r>
            </a:p>
          </p:txBody>
        </p:sp>
      </p:grpSp>
      <p:grpSp>
        <p:nvGrpSpPr>
          <p:cNvPr id="23" name="Group 22">
            <a:extLst>
              <a:ext uri="{FF2B5EF4-FFF2-40B4-BE49-F238E27FC236}">
                <a16:creationId xmlns:a16="http://schemas.microsoft.com/office/drawing/2014/main" id="{1B394DFE-6B53-42B2-BAE1-89B6F4CB62BB}"/>
              </a:ext>
            </a:extLst>
          </p:cNvPr>
          <p:cNvGrpSpPr/>
          <p:nvPr/>
        </p:nvGrpSpPr>
        <p:grpSpPr>
          <a:xfrm>
            <a:off x="2189274" y="894859"/>
            <a:ext cx="2903180" cy="1369445"/>
            <a:chOff x="4168889" y="4694878"/>
            <a:chExt cx="5204628" cy="2081851"/>
          </a:xfrm>
        </p:grpSpPr>
        <p:sp>
          <p:nvSpPr>
            <p:cNvPr id="24" name="Arrow: Chevron 23">
              <a:extLst>
                <a:ext uri="{FF2B5EF4-FFF2-40B4-BE49-F238E27FC236}">
                  <a16:creationId xmlns:a16="http://schemas.microsoft.com/office/drawing/2014/main" id="{C6EA4D82-EA64-4597-A0B3-F5E7AE346E2B}"/>
                </a:ext>
              </a:extLst>
            </p:cNvPr>
            <p:cNvSpPr/>
            <p:nvPr/>
          </p:nvSpPr>
          <p:spPr>
            <a:xfrm>
              <a:off x="4168889" y="4694878"/>
              <a:ext cx="5204628" cy="2081851"/>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Arrow: Chevron 6">
              <a:extLst>
                <a:ext uri="{FF2B5EF4-FFF2-40B4-BE49-F238E27FC236}">
                  <a16:creationId xmlns:a16="http://schemas.microsoft.com/office/drawing/2014/main" id="{9CB2BD0E-5CF7-412B-A968-F5410A1665B0}"/>
                </a:ext>
              </a:extLst>
            </p:cNvPr>
            <p:cNvSpPr txBox="1"/>
            <p:nvPr/>
          </p:nvSpPr>
          <p:spPr>
            <a:xfrm>
              <a:off x="5209815" y="4694878"/>
              <a:ext cx="3122777"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Broadcasting</a:t>
              </a:r>
            </a:p>
          </p:txBody>
        </p:sp>
      </p:grpSp>
      <p:grpSp>
        <p:nvGrpSpPr>
          <p:cNvPr id="26" name="Group 25">
            <a:extLst>
              <a:ext uri="{FF2B5EF4-FFF2-40B4-BE49-F238E27FC236}">
                <a16:creationId xmlns:a16="http://schemas.microsoft.com/office/drawing/2014/main" id="{AD75DEEF-2954-440B-98DD-FE5E63DF2BA8}"/>
              </a:ext>
            </a:extLst>
          </p:cNvPr>
          <p:cNvGrpSpPr/>
          <p:nvPr/>
        </p:nvGrpSpPr>
        <p:grpSpPr>
          <a:xfrm>
            <a:off x="6934074" y="2458873"/>
            <a:ext cx="2539673" cy="1602569"/>
            <a:chOff x="12496294" y="4694878"/>
            <a:chExt cx="5204628" cy="2097786"/>
          </a:xfrm>
        </p:grpSpPr>
        <p:sp>
          <p:nvSpPr>
            <p:cNvPr id="27" name="Arrow: Chevron 26">
              <a:extLst>
                <a:ext uri="{FF2B5EF4-FFF2-40B4-BE49-F238E27FC236}">
                  <a16:creationId xmlns:a16="http://schemas.microsoft.com/office/drawing/2014/main" id="{4D24EF9E-2498-483B-9906-DF6AE0F88508}"/>
                </a:ext>
              </a:extLst>
            </p:cNvPr>
            <p:cNvSpPr/>
            <p:nvPr/>
          </p:nvSpPr>
          <p:spPr>
            <a:xfrm>
              <a:off x="12496294" y="4694878"/>
              <a:ext cx="5204628" cy="2081851"/>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Arrow: Chevron 6">
              <a:extLst>
                <a:ext uri="{FF2B5EF4-FFF2-40B4-BE49-F238E27FC236}">
                  <a16:creationId xmlns:a16="http://schemas.microsoft.com/office/drawing/2014/main" id="{4317CA5C-922E-41B8-A058-4D36330E011D}"/>
                </a:ext>
              </a:extLst>
            </p:cNvPr>
            <p:cNvSpPr txBox="1"/>
            <p:nvPr/>
          </p:nvSpPr>
          <p:spPr>
            <a:xfrm>
              <a:off x="13749728" y="4710813"/>
              <a:ext cx="3122777"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algn="ctr" defTabSz="1911350">
                <a:lnSpc>
                  <a:spcPct val="90000"/>
                </a:lnSpc>
                <a:spcBef>
                  <a:spcPct val="0"/>
                </a:spcBef>
                <a:spcAft>
                  <a:spcPct val="35000"/>
                </a:spcAft>
                <a:buNone/>
              </a:pPr>
              <a:r>
                <a:rPr lang="en-US" sz="2000" b="1" kern="1200" dirty="0"/>
                <a:t>VIEWERS</a:t>
              </a:r>
              <a:endParaRPr lang="en-US" sz="4000" b="1" kern="1200" dirty="0"/>
            </a:p>
          </p:txBody>
        </p:sp>
      </p:grpSp>
      <p:grpSp>
        <p:nvGrpSpPr>
          <p:cNvPr id="29" name="Group 28">
            <a:extLst>
              <a:ext uri="{FF2B5EF4-FFF2-40B4-BE49-F238E27FC236}">
                <a16:creationId xmlns:a16="http://schemas.microsoft.com/office/drawing/2014/main" id="{85889AB5-78ED-4EF4-91C2-E7E5AFE61B55}"/>
              </a:ext>
            </a:extLst>
          </p:cNvPr>
          <p:cNvGrpSpPr/>
          <p:nvPr/>
        </p:nvGrpSpPr>
        <p:grpSpPr>
          <a:xfrm>
            <a:off x="-56079" y="2718251"/>
            <a:ext cx="2667769" cy="1248048"/>
            <a:chOff x="5187" y="4694878"/>
            <a:chExt cx="5204628" cy="2081851"/>
          </a:xfrm>
        </p:grpSpPr>
        <p:sp>
          <p:nvSpPr>
            <p:cNvPr id="30" name="Arrow: Pentagon 29">
              <a:extLst>
                <a:ext uri="{FF2B5EF4-FFF2-40B4-BE49-F238E27FC236}">
                  <a16:creationId xmlns:a16="http://schemas.microsoft.com/office/drawing/2014/main" id="{B9966A16-EC43-4794-B685-98EFD5365473}"/>
                </a:ext>
              </a:extLst>
            </p:cNvPr>
            <p:cNvSpPr/>
            <p:nvPr/>
          </p:nvSpPr>
          <p:spPr>
            <a:xfrm>
              <a:off x="5187" y="4694878"/>
              <a:ext cx="5204628" cy="2081851"/>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Arrow: Pentagon 4">
              <a:extLst>
                <a:ext uri="{FF2B5EF4-FFF2-40B4-BE49-F238E27FC236}">
                  <a16:creationId xmlns:a16="http://schemas.microsoft.com/office/drawing/2014/main" id="{DA16C2CF-54F3-4E19-A718-15D52E9D48AB}"/>
                </a:ext>
              </a:extLst>
            </p:cNvPr>
            <p:cNvSpPr txBox="1"/>
            <p:nvPr/>
          </p:nvSpPr>
          <p:spPr>
            <a:xfrm>
              <a:off x="5187" y="4694878"/>
              <a:ext cx="4684165"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936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Production</a:t>
              </a:r>
            </a:p>
          </p:txBody>
        </p:sp>
      </p:grpSp>
      <p:grpSp>
        <p:nvGrpSpPr>
          <p:cNvPr id="32" name="Group 31">
            <a:extLst>
              <a:ext uri="{FF2B5EF4-FFF2-40B4-BE49-F238E27FC236}">
                <a16:creationId xmlns:a16="http://schemas.microsoft.com/office/drawing/2014/main" id="{394E60A2-B8BF-4E0B-91A2-438FD4520A3A}"/>
              </a:ext>
            </a:extLst>
          </p:cNvPr>
          <p:cNvGrpSpPr/>
          <p:nvPr/>
        </p:nvGrpSpPr>
        <p:grpSpPr>
          <a:xfrm>
            <a:off x="2189274" y="2577812"/>
            <a:ext cx="2903180" cy="1369445"/>
            <a:chOff x="4168889" y="4694878"/>
            <a:chExt cx="5204628" cy="2081851"/>
          </a:xfrm>
        </p:grpSpPr>
        <p:sp>
          <p:nvSpPr>
            <p:cNvPr id="33" name="Arrow: Chevron 32">
              <a:extLst>
                <a:ext uri="{FF2B5EF4-FFF2-40B4-BE49-F238E27FC236}">
                  <a16:creationId xmlns:a16="http://schemas.microsoft.com/office/drawing/2014/main" id="{36E913E9-4F9A-451B-BD12-97DD61889378}"/>
                </a:ext>
              </a:extLst>
            </p:cNvPr>
            <p:cNvSpPr/>
            <p:nvPr/>
          </p:nvSpPr>
          <p:spPr>
            <a:xfrm>
              <a:off x="4168889" y="4694878"/>
              <a:ext cx="5204628" cy="2081851"/>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Arrow: Chevron 6">
              <a:extLst>
                <a:ext uri="{FF2B5EF4-FFF2-40B4-BE49-F238E27FC236}">
                  <a16:creationId xmlns:a16="http://schemas.microsoft.com/office/drawing/2014/main" id="{F58EF4FD-F299-47BE-9F54-C736A4AF798E}"/>
                </a:ext>
              </a:extLst>
            </p:cNvPr>
            <p:cNvSpPr txBox="1"/>
            <p:nvPr/>
          </p:nvSpPr>
          <p:spPr>
            <a:xfrm>
              <a:off x="5209815" y="4694878"/>
              <a:ext cx="3122777"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Broadcasting</a:t>
              </a:r>
            </a:p>
          </p:txBody>
        </p:sp>
      </p:grpSp>
      <p:grpSp>
        <p:nvGrpSpPr>
          <p:cNvPr id="35" name="Group 34">
            <a:extLst>
              <a:ext uri="{FF2B5EF4-FFF2-40B4-BE49-F238E27FC236}">
                <a16:creationId xmlns:a16="http://schemas.microsoft.com/office/drawing/2014/main" id="{CA20CCEC-21CA-431B-AB44-495279F0C10B}"/>
              </a:ext>
            </a:extLst>
          </p:cNvPr>
          <p:cNvGrpSpPr/>
          <p:nvPr/>
        </p:nvGrpSpPr>
        <p:grpSpPr>
          <a:xfrm>
            <a:off x="4675225" y="4362146"/>
            <a:ext cx="2903180" cy="1248048"/>
            <a:chOff x="4168889" y="4694878"/>
            <a:chExt cx="5204628" cy="2081851"/>
          </a:xfrm>
          <a:solidFill>
            <a:srgbClr val="FFC000"/>
          </a:solidFill>
        </p:grpSpPr>
        <p:sp>
          <p:nvSpPr>
            <p:cNvPr id="36" name="Arrow: Chevron 14">
              <a:extLst>
                <a:ext uri="{FF2B5EF4-FFF2-40B4-BE49-F238E27FC236}">
                  <a16:creationId xmlns:a16="http://schemas.microsoft.com/office/drawing/2014/main" id="{62D28EA3-A4F4-4B3D-8DD5-EC5E946C2F96}"/>
                </a:ext>
              </a:extLst>
            </p:cNvPr>
            <p:cNvSpPr/>
            <p:nvPr/>
          </p:nvSpPr>
          <p:spPr>
            <a:xfrm>
              <a:off x="4168889" y="4694878"/>
              <a:ext cx="5204628" cy="2081851"/>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Arrow: Chevron 6">
              <a:extLst>
                <a:ext uri="{FF2B5EF4-FFF2-40B4-BE49-F238E27FC236}">
                  <a16:creationId xmlns:a16="http://schemas.microsoft.com/office/drawing/2014/main" id="{D10D75C5-4794-4128-8184-0206C76F5DE5}"/>
                </a:ext>
              </a:extLst>
            </p:cNvPr>
            <p:cNvSpPr txBox="1"/>
            <p:nvPr/>
          </p:nvSpPr>
          <p:spPr>
            <a:xfrm>
              <a:off x="5209815" y="4694878"/>
              <a:ext cx="3122777" cy="20818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Mobile </a:t>
              </a:r>
            </a:p>
            <a:p>
              <a:pPr marL="0" lvl="0" indent="0" defTabSz="1911350">
                <a:lnSpc>
                  <a:spcPct val="90000"/>
                </a:lnSpc>
                <a:spcBef>
                  <a:spcPct val="0"/>
                </a:spcBef>
                <a:spcAft>
                  <a:spcPct val="35000"/>
                </a:spcAft>
                <a:buNone/>
              </a:pPr>
              <a:r>
                <a:rPr lang="en-US" dirty="0"/>
                <a:t>LTE / 5G</a:t>
              </a:r>
              <a:endParaRPr lang="en-US" sz="2800" kern="1200" dirty="0"/>
            </a:p>
          </p:txBody>
        </p:sp>
      </p:grpSp>
      <p:grpSp>
        <p:nvGrpSpPr>
          <p:cNvPr id="38" name="Group 37">
            <a:extLst>
              <a:ext uri="{FF2B5EF4-FFF2-40B4-BE49-F238E27FC236}">
                <a16:creationId xmlns:a16="http://schemas.microsoft.com/office/drawing/2014/main" id="{0DECE91A-B439-440D-9F1B-70B8EB8A43FD}"/>
              </a:ext>
            </a:extLst>
          </p:cNvPr>
          <p:cNvGrpSpPr/>
          <p:nvPr/>
        </p:nvGrpSpPr>
        <p:grpSpPr>
          <a:xfrm>
            <a:off x="4675225" y="946166"/>
            <a:ext cx="2903180" cy="1248048"/>
            <a:chOff x="4168889" y="4694878"/>
            <a:chExt cx="5204628" cy="2081851"/>
          </a:xfrm>
          <a:solidFill>
            <a:srgbClr val="FFC000"/>
          </a:solidFill>
        </p:grpSpPr>
        <p:sp>
          <p:nvSpPr>
            <p:cNvPr id="39" name="Arrow: Chevron 22">
              <a:extLst>
                <a:ext uri="{FF2B5EF4-FFF2-40B4-BE49-F238E27FC236}">
                  <a16:creationId xmlns:a16="http://schemas.microsoft.com/office/drawing/2014/main" id="{21552107-7FA3-4A34-90D1-2ADAE716A0ED}"/>
                </a:ext>
              </a:extLst>
            </p:cNvPr>
            <p:cNvSpPr/>
            <p:nvPr/>
          </p:nvSpPr>
          <p:spPr>
            <a:xfrm>
              <a:off x="4168889" y="4694878"/>
              <a:ext cx="5204628" cy="2081851"/>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0" name="Arrow: Chevron 6">
              <a:extLst>
                <a:ext uri="{FF2B5EF4-FFF2-40B4-BE49-F238E27FC236}">
                  <a16:creationId xmlns:a16="http://schemas.microsoft.com/office/drawing/2014/main" id="{FAB07CC7-28DE-4C52-BDC9-B462B55380C7}"/>
                </a:ext>
              </a:extLst>
            </p:cNvPr>
            <p:cNvSpPr txBox="1"/>
            <p:nvPr/>
          </p:nvSpPr>
          <p:spPr>
            <a:xfrm>
              <a:off x="5209815" y="4694878"/>
              <a:ext cx="3122777" cy="20818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defTabSz="1911350">
                <a:lnSpc>
                  <a:spcPct val="90000"/>
                </a:lnSpc>
                <a:spcBef>
                  <a:spcPct val="0"/>
                </a:spcBef>
                <a:spcAft>
                  <a:spcPct val="35000"/>
                </a:spcAft>
                <a:buNone/>
              </a:pPr>
              <a:r>
                <a:rPr lang="en-US" b="1" kern="1200" dirty="0"/>
                <a:t>DTT / DTH</a:t>
              </a:r>
            </a:p>
          </p:txBody>
        </p:sp>
      </p:grpSp>
      <p:grpSp>
        <p:nvGrpSpPr>
          <p:cNvPr id="41" name="Group 40">
            <a:extLst>
              <a:ext uri="{FF2B5EF4-FFF2-40B4-BE49-F238E27FC236}">
                <a16:creationId xmlns:a16="http://schemas.microsoft.com/office/drawing/2014/main" id="{C0EC5E19-D7F4-4007-A7C2-0F364C74B8BD}"/>
              </a:ext>
            </a:extLst>
          </p:cNvPr>
          <p:cNvGrpSpPr/>
          <p:nvPr/>
        </p:nvGrpSpPr>
        <p:grpSpPr>
          <a:xfrm>
            <a:off x="4561674" y="2636134"/>
            <a:ext cx="2903180" cy="1248048"/>
            <a:chOff x="4168889" y="4694878"/>
            <a:chExt cx="5204628" cy="2081851"/>
          </a:xfrm>
          <a:solidFill>
            <a:srgbClr val="FFC000"/>
          </a:solidFill>
        </p:grpSpPr>
        <p:sp>
          <p:nvSpPr>
            <p:cNvPr id="42" name="Arrow: Chevron 44">
              <a:extLst>
                <a:ext uri="{FF2B5EF4-FFF2-40B4-BE49-F238E27FC236}">
                  <a16:creationId xmlns:a16="http://schemas.microsoft.com/office/drawing/2014/main" id="{99B345E0-4E44-42DF-8011-9724AE780D8E}"/>
                </a:ext>
              </a:extLst>
            </p:cNvPr>
            <p:cNvSpPr/>
            <p:nvPr/>
          </p:nvSpPr>
          <p:spPr>
            <a:xfrm>
              <a:off x="4168889" y="4694878"/>
              <a:ext cx="5204628" cy="2081851"/>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3" name="Arrow: Chevron 6">
              <a:extLst>
                <a:ext uri="{FF2B5EF4-FFF2-40B4-BE49-F238E27FC236}">
                  <a16:creationId xmlns:a16="http://schemas.microsoft.com/office/drawing/2014/main" id="{A12A8F1E-0C1B-4DD4-85C0-CAFB9A7B4AE4}"/>
                </a:ext>
              </a:extLst>
            </p:cNvPr>
            <p:cNvSpPr txBox="1"/>
            <p:nvPr/>
          </p:nvSpPr>
          <p:spPr>
            <a:xfrm>
              <a:off x="5209815" y="4694878"/>
              <a:ext cx="3122777" cy="20818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defTabSz="1911350">
                <a:lnSpc>
                  <a:spcPct val="90000"/>
                </a:lnSpc>
                <a:spcBef>
                  <a:spcPct val="0"/>
                </a:spcBef>
                <a:spcAft>
                  <a:spcPct val="35000"/>
                </a:spcAft>
                <a:buNone/>
              </a:pPr>
              <a:r>
                <a:rPr lang="en-US" kern="1200" dirty="0"/>
                <a:t>IPTV / Internet</a:t>
              </a:r>
            </a:p>
          </p:txBody>
        </p:sp>
      </p:grpSp>
      <p:sp>
        <p:nvSpPr>
          <p:cNvPr id="44" name="Rectangle 43">
            <a:extLst>
              <a:ext uri="{FF2B5EF4-FFF2-40B4-BE49-F238E27FC236}">
                <a16:creationId xmlns:a16="http://schemas.microsoft.com/office/drawing/2014/main" id="{31173153-4F53-4D7F-A09E-60CE18639B90}"/>
              </a:ext>
            </a:extLst>
          </p:cNvPr>
          <p:cNvSpPr/>
          <p:nvPr/>
        </p:nvSpPr>
        <p:spPr>
          <a:xfrm>
            <a:off x="5061620" y="57207"/>
            <a:ext cx="2387986" cy="6258056"/>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F7A600"/>
                </a:solidFill>
              </a:rPr>
              <a:t>CONTENT DISTRIBUTION</a:t>
            </a:r>
          </a:p>
        </p:txBody>
      </p:sp>
      <p:sp>
        <p:nvSpPr>
          <p:cNvPr id="45" name="Rectangle 44">
            <a:extLst>
              <a:ext uri="{FF2B5EF4-FFF2-40B4-BE49-F238E27FC236}">
                <a16:creationId xmlns:a16="http://schemas.microsoft.com/office/drawing/2014/main" id="{61CAD619-1BF1-45D6-AA8E-8A78E91FB6BE}"/>
              </a:ext>
            </a:extLst>
          </p:cNvPr>
          <p:cNvSpPr/>
          <p:nvPr/>
        </p:nvSpPr>
        <p:spPr>
          <a:xfrm>
            <a:off x="2413600" y="0"/>
            <a:ext cx="2422316" cy="6241171"/>
          </a:xfrm>
          <a:prstGeom prst="rect">
            <a:avLst/>
          </a:prstGeom>
          <a:noFill/>
          <a:ln w="76200">
            <a:solidFill>
              <a:srgbClr val="706F6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706F6F"/>
                </a:solidFill>
              </a:rPr>
              <a:t>CONTENT PROVIDER / AGGREGATOR</a:t>
            </a:r>
          </a:p>
        </p:txBody>
      </p:sp>
      <p:graphicFrame>
        <p:nvGraphicFramePr>
          <p:cNvPr id="47" name="Object 46">
            <a:extLst>
              <a:ext uri="{FF2B5EF4-FFF2-40B4-BE49-F238E27FC236}">
                <a16:creationId xmlns:a16="http://schemas.microsoft.com/office/drawing/2014/main" id="{676FA6C0-21DD-4E58-A327-F7965D4B7E68}"/>
              </a:ext>
            </a:extLst>
          </p:cNvPr>
          <p:cNvGraphicFramePr>
            <a:graphicFrameLocks noChangeAspect="1"/>
          </p:cNvGraphicFramePr>
          <p:nvPr>
            <p:extLst>
              <p:ext uri="{D42A27DB-BD31-4B8C-83A1-F6EECF244321}">
                <p14:modId xmlns:p14="http://schemas.microsoft.com/office/powerpoint/2010/main" val="2172527970"/>
              </p:ext>
            </p:extLst>
          </p:nvPr>
        </p:nvGraphicFramePr>
        <p:xfrm>
          <a:off x="7671816" y="-127698"/>
          <a:ext cx="1463622" cy="547069"/>
        </p:xfrm>
        <a:graphic>
          <a:graphicData uri="http://schemas.openxmlformats.org/presentationml/2006/ole">
            <mc:AlternateContent xmlns:mc="http://schemas.openxmlformats.org/markup-compatibility/2006">
              <mc:Choice xmlns:v="urn:schemas-microsoft-com:vml" Requires="v">
                <p:oleObj spid="_x0000_s20492" name="Bitmap Image" r:id="rId3" imgW="1704762" imgH="990738" progId="Paint.Picture">
                  <p:embed/>
                </p:oleObj>
              </mc:Choice>
              <mc:Fallback>
                <p:oleObj name="Bitmap Image" r:id="rId3" imgW="1704762" imgH="990738" progId="Paint.Picture">
                  <p:embed/>
                  <p:pic>
                    <p:nvPicPr>
                      <p:cNvPr id="11" name="Object 10">
                        <a:extLst>
                          <a:ext uri="{FF2B5EF4-FFF2-40B4-BE49-F238E27FC236}">
                            <a16:creationId xmlns:a16="http://schemas.microsoft.com/office/drawing/2014/main" id="{CF63EBE2-C859-4403-AA35-F1DBC433A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16" y="-127698"/>
                        <a:ext cx="1463622" cy="547069"/>
                      </a:xfrm>
                      <a:prstGeom prst="rect">
                        <a:avLst/>
                      </a:prstGeom>
                      <a:noFill/>
                    </p:spPr>
                  </p:pic>
                </p:oleObj>
              </mc:Fallback>
            </mc:AlternateContent>
          </a:graphicData>
        </a:graphic>
      </p:graphicFrame>
    </p:spTree>
    <p:extLst>
      <p:ext uri="{BB962C8B-B14F-4D97-AF65-F5344CB8AC3E}">
        <p14:creationId xmlns:p14="http://schemas.microsoft.com/office/powerpoint/2010/main" val="246122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C9B534-4FB8-4659-B61A-3DB571251C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166019"/>
            <a:ext cx="6681017" cy="4525962"/>
          </a:xfrm>
        </p:spPr>
      </p:pic>
      <p:sp>
        <p:nvSpPr>
          <p:cNvPr id="3" name="Title 2">
            <a:extLst>
              <a:ext uri="{FF2B5EF4-FFF2-40B4-BE49-F238E27FC236}">
                <a16:creationId xmlns:a16="http://schemas.microsoft.com/office/drawing/2014/main" id="{C6133A1D-CF01-4252-92A3-E8BECA6B2FCE}"/>
              </a:ext>
            </a:extLst>
          </p:cNvPr>
          <p:cNvSpPr>
            <a:spLocks noGrp="1"/>
          </p:cNvSpPr>
          <p:nvPr>
            <p:ph type="title"/>
          </p:nvPr>
        </p:nvSpPr>
        <p:spPr/>
        <p:txBody>
          <a:bodyPr>
            <a:noAutofit/>
          </a:bodyPr>
          <a:lstStyle/>
          <a:p>
            <a:r>
              <a:rPr lang="en-GB" sz="2400" dirty="0">
                <a:latin typeface="Arial Black" panose="020B0A04020102020204" pitchFamily="34" charset="0"/>
              </a:rPr>
              <a:t>ITS HEADEND AND TRANSMITTER STATION</a:t>
            </a:r>
            <a:endParaRPr lang="en-NG" sz="2400" dirty="0">
              <a:latin typeface="Arial Black" panose="020B0A04020102020204" pitchFamily="34" charset="0"/>
            </a:endParaRPr>
          </a:p>
        </p:txBody>
      </p:sp>
      <p:sp>
        <p:nvSpPr>
          <p:cNvPr id="6" name="Rectangle 2">
            <a:extLst>
              <a:ext uri="{FF2B5EF4-FFF2-40B4-BE49-F238E27FC236}">
                <a16:creationId xmlns:a16="http://schemas.microsoft.com/office/drawing/2014/main" id="{E884ABA4-875B-43D3-860A-0FC680888AEC}"/>
              </a:ext>
            </a:extLst>
          </p:cNvPr>
          <p:cNvSpPr>
            <a:spLocks noChangeArrowheads="1"/>
          </p:cNvSpPr>
          <p:nvPr/>
        </p:nvSpPr>
        <p:spPr bwMode="auto">
          <a:xfrm>
            <a:off x="6154737" y="4683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11" name="Object 10">
            <a:extLst>
              <a:ext uri="{FF2B5EF4-FFF2-40B4-BE49-F238E27FC236}">
                <a16:creationId xmlns:a16="http://schemas.microsoft.com/office/drawing/2014/main" id="{CF63EBE2-C859-4403-AA35-F1DBC433AB15}"/>
              </a:ext>
            </a:extLst>
          </p:cNvPr>
          <p:cNvGraphicFramePr>
            <a:graphicFrameLocks noChangeAspect="1"/>
          </p:cNvGraphicFramePr>
          <p:nvPr>
            <p:extLst>
              <p:ext uri="{D42A27DB-BD31-4B8C-83A1-F6EECF244321}">
                <p14:modId xmlns:p14="http://schemas.microsoft.com/office/powerpoint/2010/main" val="3089001134"/>
              </p:ext>
            </p:extLst>
          </p:nvPr>
        </p:nvGraphicFramePr>
        <p:xfrm>
          <a:off x="8001000" y="274638"/>
          <a:ext cx="1066800" cy="547069"/>
        </p:xfrm>
        <a:graphic>
          <a:graphicData uri="http://schemas.openxmlformats.org/presentationml/2006/ole">
            <mc:AlternateContent xmlns:mc="http://schemas.openxmlformats.org/markup-compatibility/2006">
              <mc:Choice xmlns:v="urn:schemas-microsoft-com:vml" Requires="v">
                <p:oleObj spid="_x0000_s3092" name="Bitmap Image" r:id="rId4" imgW="1704762" imgH="990738" progId="Paint.Picture">
                  <p:embed/>
                </p:oleObj>
              </mc:Choice>
              <mc:Fallback>
                <p:oleObj name="Bitmap Image" r:id="rId4" imgW="1704762" imgH="990738" progId="Paint.Picture">
                  <p:embed/>
                  <p:pic>
                    <p:nvPicPr>
                      <p:cNvPr id="9" name="Object 8">
                        <a:extLst>
                          <a:ext uri="{FF2B5EF4-FFF2-40B4-BE49-F238E27FC236}">
                            <a16:creationId xmlns:a16="http://schemas.microsoft.com/office/drawing/2014/main" id="{0335A8E5-CC4B-4891-92BE-B9FDFC8B95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74638"/>
                        <a:ext cx="1066800" cy="547069"/>
                      </a:xfrm>
                      <a:prstGeom prst="rect">
                        <a:avLst/>
                      </a:prstGeom>
                      <a:noFill/>
                    </p:spPr>
                  </p:pic>
                </p:oleObj>
              </mc:Fallback>
            </mc:AlternateContent>
          </a:graphicData>
        </a:graphic>
      </p:graphicFrame>
    </p:spTree>
    <p:extLst>
      <p:ext uri="{BB962C8B-B14F-4D97-AF65-F5344CB8AC3E}">
        <p14:creationId xmlns:p14="http://schemas.microsoft.com/office/powerpoint/2010/main" val="409708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7F7310-8763-4590-ADEA-4C66BC2A6D7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3729" y="1246287"/>
            <a:ext cx="7816541" cy="4525962"/>
          </a:xfrm>
        </p:spPr>
      </p:pic>
      <p:sp>
        <p:nvSpPr>
          <p:cNvPr id="3" name="Title 2">
            <a:extLst>
              <a:ext uri="{FF2B5EF4-FFF2-40B4-BE49-F238E27FC236}">
                <a16:creationId xmlns:a16="http://schemas.microsoft.com/office/drawing/2014/main" id="{B80AF025-840B-4270-8B1B-EE7F96660804}"/>
              </a:ext>
            </a:extLst>
          </p:cNvPr>
          <p:cNvSpPr>
            <a:spLocks noGrp="1"/>
          </p:cNvSpPr>
          <p:nvPr>
            <p:ph type="title"/>
          </p:nvPr>
        </p:nvSpPr>
        <p:spPr>
          <a:xfrm>
            <a:off x="457200" y="274638"/>
            <a:ext cx="8229600" cy="1143000"/>
          </a:xfrm>
        </p:spPr>
        <p:txBody>
          <a:bodyPr>
            <a:normAutofit/>
          </a:bodyPr>
          <a:lstStyle/>
          <a:p>
            <a:pPr algn="ctr"/>
            <a:r>
              <a:rPr lang="en-GB" sz="2400" b="0" dirty="0">
                <a:latin typeface="Arial Black" panose="020B0A04020102020204" pitchFamily="34" charset="0"/>
              </a:rPr>
              <a:t>ITS DTT SCHEMATIC</a:t>
            </a:r>
            <a:endParaRPr lang="en-NG" sz="2400" b="0" dirty="0">
              <a:latin typeface="Arial Black" panose="020B0A04020102020204" pitchFamily="34" charset="0"/>
            </a:endParaRPr>
          </a:p>
        </p:txBody>
      </p:sp>
      <p:sp>
        <p:nvSpPr>
          <p:cNvPr id="6" name="Rectangle 2">
            <a:extLst>
              <a:ext uri="{FF2B5EF4-FFF2-40B4-BE49-F238E27FC236}">
                <a16:creationId xmlns:a16="http://schemas.microsoft.com/office/drawing/2014/main" id="{DE3AA1BF-0576-4C1E-8949-B595DB38D541}"/>
              </a:ext>
            </a:extLst>
          </p:cNvPr>
          <p:cNvSpPr>
            <a:spLocks noChangeArrowheads="1"/>
          </p:cNvSpPr>
          <p:nvPr/>
        </p:nvSpPr>
        <p:spPr bwMode="auto">
          <a:xfrm>
            <a:off x="3411537" y="54262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9" name="Object 8">
            <a:extLst>
              <a:ext uri="{FF2B5EF4-FFF2-40B4-BE49-F238E27FC236}">
                <a16:creationId xmlns:a16="http://schemas.microsoft.com/office/drawing/2014/main" id="{70F02167-2506-4B3C-84F9-CD8A60457AAE}"/>
              </a:ext>
            </a:extLst>
          </p:cNvPr>
          <p:cNvGraphicFramePr>
            <a:graphicFrameLocks noChangeAspect="1"/>
          </p:cNvGraphicFramePr>
          <p:nvPr>
            <p:extLst>
              <p:ext uri="{D42A27DB-BD31-4B8C-83A1-F6EECF244321}">
                <p14:modId xmlns:p14="http://schemas.microsoft.com/office/powerpoint/2010/main" val="228366875"/>
              </p:ext>
            </p:extLst>
          </p:nvPr>
        </p:nvGraphicFramePr>
        <p:xfrm>
          <a:off x="7402976" y="0"/>
          <a:ext cx="1295399" cy="725916"/>
        </p:xfrm>
        <a:graphic>
          <a:graphicData uri="http://schemas.openxmlformats.org/presentationml/2006/ole">
            <mc:AlternateContent xmlns:mc="http://schemas.openxmlformats.org/markup-compatibility/2006">
              <mc:Choice xmlns:v="urn:schemas-microsoft-com:vml" Requires="v">
                <p:oleObj spid="_x0000_s2063" name="Bitmap Image" r:id="rId4" imgW="1704762" imgH="990738" progId="Paint.Picture">
                  <p:embed/>
                </p:oleObj>
              </mc:Choice>
              <mc:Fallback>
                <p:oleObj name="Bitmap Image" r:id="rId4" imgW="1704762" imgH="990738" progId="Paint.Picture">
                  <p:embed/>
                  <p:pic>
                    <p:nvPicPr>
                      <p:cNvPr id="9" name="Object 8">
                        <a:extLst>
                          <a:ext uri="{FF2B5EF4-FFF2-40B4-BE49-F238E27FC236}">
                            <a16:creationId xmlns:a16="http://schemas.microsoft.com/office/drawing/2014/main" id="{0335A8E5-CC4B-4891-92BE-B9FDFC8B95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976" y="0"/>
                        <a:ext cx="1295399" cy="725916"/>
                      </a:xfrm>
                      <a:prstGeom prst="rect">
                        <a:avLst/>
                      </a:prstGeom>
                      <a:noFill/>
                    </p:spPr>
                  </p:pic>
                </p:oleObj>
              </mc:Fallback>
            </mc:AlternateContent>
          </a:graphicData>
        </a:graphic>
      </p:graphicFrame>
    </p:spTree>
    <p:extLst>
      <p:ext uri="{BB962C8B-B14F-4D97-AF65-F5344CB8AC3E}">
        <p14:creationId xmlns:p14="http://schemas.microsoft.com/office/powerpoint/2010/main" val="165344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solidFill>
                  <a:srgbClr val="FF0000"/>
                </a:solidFill>
                <a:latin typeface="Arial Black" panose="020B0A04020102020204" pitchFamily="34" charset="0"/>
              </a:rPr>
              <a:t>INTEGRATED TELEVISION SERVICES(ITS) </a:t>
            </a:r>
          </a:p>
          <a:p>
            <a:endParaRPr lang="en-US" sz="2800" dirty="0">
              <a:solidFill>
                <a:srgbClr val="FF0000"/>
              </a:solidFill>
              <a:latin typeface="Arial Black" panose="020B0A04020102020204" pitchFamily="34" charset="0"/>
            </a:endParaRPr>
          </a:p>
          <a:p>
            <a:r>
              <a:rPr lang="en-US" sz="2800" dirty="0">
                <a:latin typeface="Arial" panose="020B0604020202020204" pitchFamily="34" charset="0"/>
                <a:cs typeface="Arial" panose="020B0604020202020204" pitchFamily="34" charset="0"/>
              </a:rPr>
              <a:t>ITS is currently operational in 4 states, namely , Jos, Enugu , Ilorin and Osogbo with a coverage level of between 45-50% in each of these states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 Second Licensed Broadcast Signal Distributor, Pinnacle Communications Ltd  radiates in Abuja and Kaduna.</a:t>
            </a:r>
          </a:p>
        </p:txBody>
      </p:sp>
      <p:graphicFrame>
        <p:nvGraphicFramePr>
          <p:cNvPr id="3" name="Object 2">
            <a:extLst>
              <a:ext uri="{FF2B5EF4-FFF2-40B4-BE49-F238E27FC236}">
                <a16:creationId xmlns:a16="http://schemas.microsoft.com/office/drawing/2014/main" id="{56D401D1-F830-4E52-B5D7-3BA0F5A4D3C9}"/>
              </a:ext>
            </a:extLst>
          </p:cNvPr>
          <p:cNvGraphicFramePr>
            <a:graphicFrameLocks noChangeAspect="1"/>
          </p:cNvGraphicFramePr>
          <p:nvPr>
            <p:extLst>
              <p:ext uri="{D42A27DB-BD31-4B8C-83A1-F6EECF244321}">
                <p14:modId xmlns:p14="http://schemas.microsoft.com/office/powerpoint/2010/main" val="1586667383"/>
              </p:ext>
            </p:extLst>
          </p:nvPr>
        </p:nvGraphicFramePr>
        <p:xfrm>
          <a:off x="5334000" y="5734072"/>
          <a:ext cx="1393825" cy="704949"/>
        </p:xfrm>
        <a:graphic>
          <a:graphicData uri="http://schemas.openxmlformats.org/presentationml/2006/ole">
            <mc:AlternateContent xmlns:mc="http://schemas.openxmlformats.org/markup-compatibility/2006">
              <mc:Choice xmlns:v="urn:schemas-microsoft-com:vml" Requires="v">
                <p:oleObj spid="_x0000_s6156" name="Bitmap Image" r:id="rId3" imgW="1704762" imgH="990738" progId="Paint.Picture">
                  <p:embed/>
                </p:oleObj>
              </mc:Choice>
              <mc:Fallback>
                <p:oleObj name="Bitmap Image" r:id="rId3" imgW="1704762" imgH="990738" progId="Paint.Picture">
                  <p:embed/>
                  <p:pic>
                    <p:nvPicPr>
                      <p:cNvPr id="7" name="Object 6">
                        <a:extLst>
                          <a:ext uri="{FF2B5EF4-FFF2-40B4-BE49-F238E27FC236}">
                            <a16:creationId xmlns:a16="http://schemas.microsoft.com/office/drawing/2014/main" id="{68C06978-0295-42E9-9938-79D929FD4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734072"/>
                        <a:ext cx="1393825" cy="704949"/>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35C66584-E924-454F-9696-697A13686662}"/>
              </a:ext>
            </a:extLst>
          </p:cNvPr>
          <p:cNvSpPr>
            <a:spLocks noChangeArrowheads="1"/>
          </p:cNvSpPr>
          <p:nvPr/>
        </p:nvSpPr>
        <p:spPr bwMode="auto">
          <a:xfrm>
            <a:off x="-685800" y="6334322"/>
            <a:ext cx="11353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137160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NG"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INTEGRATED TELEVISION SERVICES LIMITED</a:t>
            </a:r>
            <a:r>
              <a:rPr kumimoji="0" lang="en-US" altLang="en-NG" sz="1400" b="0" i="0"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a:t>
            </a:r>
            <a:r>
              <a:rPr kumimoji="0" lang="en-US" altLang="en-NG" sz="1400" b="0" i="1"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its</a:t>
            </a:r>
            <a:r>
              <a:rPr kumimoji="0" lang="en-US" altLang="en-NG" sz="1400" b="0" i="0"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a:t>
            </a:r>
            <a:endParaRPr kumimoji="0" lang="en-US" altLang="en-NG"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F8D74-8DF4-4958-966C-6A40D7E09FB3}"/>
              </a:ext>
            </a:extLst>
          </p:cNvPr>
          <p:cNvSpPr>
            <a:spLocks noGrp="1"/>
          </p:cNvSpPr>
          <p:nvPr>
            <p:ph idx="1"/>
          </p:nvPr>
        </p:nvSpPr>
        <p:spPr/>
        <p:txBody>
          <a:bodyPr>
            <a:normAutofit/>
          </a:bodyPr>
          <a:lstStyle/>
          <a:p>
            <a:pPr marL="109728" indent="0">
              <a:buNone/>
            </a:pPr>
            <a:r>
              <a:rPr lang="en-GB" dirty="0"/>
              <a:t> </a:t>
            </a:r>
          </a:p>
          <a:p>
            <a:r>
              <a:rPr lang="en-GB" sz="2800" dirty="0">
                <a:latin typeface="Arial" panose="020B0604020202020204" pitchFamily="34" charset="0"/>
                <a:cs typeface="Arial" panose="020B0604020202020204" pitchFamily="34" charset="0"/>
              </a:rPr>
              <a:t>Why Digital Switch over?</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What role does Presidential Advisory</a:t>
            </a:r>
          </a:p>
          <a:p>
            <a:pPr marL="109728" indent="0">
              <a:buNone/>
            </a:pPr>
            <a:r>
              <a:rPr lang="en-GB" sz="2800" dirty="0">
                <a:latin typeface="Arial" panose="020B0604020202020204" pitchFamily="34" charset="0"/>
                <a:cs typeface="Arial" panose="020B0604020202020204" pitchFamily="34" charset="0"/>
              </a:rPr>
              <a:t>committee (PAC) Played?</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Who is </a:t>
            </a:r>
            <a:r>
              <a:rPr lang="en-GB" sz="2800" dirty="0" err="1">
                <a:latin typeface="Arial" panose="020B0604020202020204" pitchFamily="34" charset="0"/>
                <a:cs typeface="Arial" panose="020B0604020202020204" pitchFamily="34" charset="0"/>
              </a:rPr>
              <a:t>Digiteam</a:t>
            </a:r>
            <a:r>
              <a:rPr lang="en-GB" sz="2800" dirty="0"/>
              <a:t>?</a:t>
            </a:r>
          </a:p>
          <a:p>
            <a:endParaRPr lang="en-GB" sz="2800" dirty="0"/>
          </a:p>
          <a:p>
            <a:r>
              <a:rPr lang="en-GB" sz="2800" dirty="0"/>
              <a:t>Creation of ITS</a:t>
            </a:r>
            <a:endParaRPr lang="en-NG" sz="2800" dirty="0"/>
          </a:p>
        </p:txBody>
      </p:sp>
      <p:sp>
        <p:nvSpPr>
          <p:cNvPr id="3" name="Title 2">
            <a:extLst>
              <a:ext uri="{FF2B5EF4-FFF2-40B4-BE49-F238E27FC236}">
                <a16:creationId xmlns:a16="http://schemas.microsoft.com/office/drawing/2014/main" id="{518EC899-93B2-49EB-98CF-72DED6A3DAC8}"/>
              </a:ext>
            </a:extLst>
          </p:cNvPr>
          <p:cNvSpPr>
            <a:spLocks noGrp="1"/>
          </p:cNvSpPr>
          <p:nvPr>
            <p:ph type="title"/>
          </p:nvPr>
        </p:nvSpPr>
        <p:spPr/>
        <p:txBody>
          <a:bodyPr>
            <a:normAutofit/>
          </a:bodyPr>
          <a:lstStyle/>
          <a:p>
            <a:r>
              <a:rPr lang="en-GB" sz="2800" dirty="0">
                <a:solidFill>
                  <a:srgbClr val="FF0000"/>
                </a:solidFill>
                <a:latin typeface="Arial Black" panose="020B0A04020102020204" pitchFamily="34" charset="0"/>
              </a:rPr>
              <a:t>Discussing</a:t>
            </a:r>
            <a:br>
              <a:rPr lang="en-GB" sz="2800" dirty="0">
                <a:solidFill>
                  <a:srgbClr val="FF0000"/>
                </a:solidFill>
                <a:latin typeface="Arial Black" panose="020B0A04020102020204" pitchFamily="34" charset="0"/>
              </a:rPr>
            </a:br>
            <a:endParaRPr lang="en-NG" sz="2800" dirty="0">
              <a:solidFill>
                <a:srgbClr val="FF0000"/>
              </a:solidFill>
              <a:latin typeface="Arial Black" panose="020B0A04020102020204" pitchFamily="34" charset="0"/>
            </a:endParaRPr>
          </a:p>
        </p:txBody>
      </p:sp>
      <p:graphicFrame>
        <p:nvGraphicFramePr>
          <p:cNvPr id="4" name="Object 3">
            <a:extLst>
              <a:ext uri="{FF2B5EF4-FFF2-40B4-BE49-F238E27FC236}">
                <a16:creationId xmlns:a16="http://schemas.microsoft.com/office/drawing/2014/main" id="{C7895864-D016-4AE7-9BF3-B997C6935BCA}"/>
              </a:ext>
            </a:extLst>
          </p:cNvPr>
          <p:cNvGraphicFramePr>
            <a:graphicFrameLocks noChangeAspect="1"/>
          </p:cNvGraphicFramePr>
          <p:nvPr>
            <p:extLst>
              <p:ext uri="{D42A27DB-BD31-4B8C-83A1-F6EECF244321}">
                <p14:modId xmlns:p14="http://schemas.microsoft.com/office/powerpoint/2010/main" val="3495291483"/>
              </p:ext>
            </p:extLst>
          </p:nvPr>
        </p:nvGraphicFramePr>
        <p:xfrm>
          <a:off x="6781800" y="493663"/>
          <a:ext cx="1393825" cy="704949"/>
        </p:xfrm>
        <a:graphic>
          <a:graphicData uri="http://schemas.openxmlformats.org/presentationml/2006/ole">
            <mc:AlternateContent xmlns:mc="http://schemas.openxmlformats.org/markup-compatibility/2006">
              <mc:Choice xmlns:v="urn:schemas-microsoft-com:vml" Requires="v">
                <p:oleObj spid="_x0000_s10251"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93663"/>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39106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458200" cy="5181600"/>
          </a:xfrm>
        </p:spPr>
        <p:txBody>
          <a:bodyPr>
            <a:normAutofit fontScale="25000" lnSpcReduction="20000"/>
          </a:bodyPr>
          <a:lstStyle/>
          <a:p>
            <a:pPr marL="109728" indent="0">
              <a:buNone/>
            </a:pPr>
            <a:r>
              <a:rPr lang="en-US" sz="11200" dirty="0">
                <a:solidFill>
                  <a:srgbClr val="FF0000"/>
                </a:solidFill>
                <a:latin typeface="Arial Black" panose="020B0A04020102020204" pitchFamily="34" charset="0"/>
              </a:rPr>
              <a:t>BENEFITS OF DSO</a:t>
            </a:r>
          </a:p>
          <a:p>
            <a:endParaRPr lang="en-US" sz="2800" dirty="0">
              <a:solidFill>
                <a:srgbClr val="FF0000"/>
              </a:solidFill>
              <a:latin typeface="Arial Black" panose="020B0A04020102020204" pitchFamily="34" charset="0"/>
            </a:endParaRPr>
          </a:p>
          <a:p>
            <a:endParaRPr lang="en-US" sz="8600" dirty="0">
              <a:solidFill>
                <a:srgbClr val="FF0000"/>
              </a:solidFill>
              <a:latin typeface="Arial Black" panose="020B0A04020102020204" pitchFamily="34" charset="0"/>
            </a:endParaRPr>
          </a:p>
          <a:p>
            <a:r>
              <a:rPr lang="en-US" sz="8600" dirty="0">
                <a:latin typeface="Arial" panose="020B0604020202020204" pitchFamily="34" charset="0"/>
                <a:cs typeface="Arial" panose="020B0604020202020204" pitchFamily="34" charset="0"/>
              </a:rPr>
              <a:t>Digital Terrestrial Transmission has a number of benefits including but not limited to improved and good quality audio visual reception, use of new multimedia applications such as IPTV and OTT with improved spectrum efficiency and increase in Television channels </a:t>
            </a:r>
          </a:p>
          <a:p>
            <a:r>
              <a:rPr lang="en-US" sz="8600" dirty="0">
                <a:latin typeface="Arial" panose="020B0604020202020204" pitchFamily="34" charset="0"/>
                <a:cs typeface="Arial" panose="020B0604020202020204" pitchFamily="34" charset="0"/>
              </a:rPr>
              <a:t>Spectrum so released to </a:t>
            </a:r>
            <a:r>
              <a:rPr lang="en-US" sz="8600" dirty="0" err="1">
                <a:latin typeface="Arial" panose="020B0604020202020204" pitchFamily="34" charset="0"/>
                <a:cs typeface="Arial" panose="020B0604020202020204" pitchFamily="34" charset="0"/>
              </a:rPr>
              <a:t>Telecos</a:t>
            </a:r>
            <a:r>
              <a:rPr lang="en-US" sz="8600" dirty="0">
                <a:latin typeface="Arial" panose="020B0604020202020204" pitchFamily="34" charset="0"/>
                <a:cs typeface="Arial" panose="020B0604020202020204" pitchFamily="34" charset="0"/>
              </a:rPr>
              <a:t> will be a huge source of revenue to the government.</a:t>
            </a:r>
          </a:p>
          <a:p>
            <a:r>
              <a:rPr lang="en-US" sz="8600" dirty="0">
                <a:latin typeface="Arial" panose="020B0604020202020204" pitchFamily="34" charset="0"/>
                <a:cs typeface="Arial" panose="020B0604020202020204" pitchFamily="34" charset="0"/>
              </a:rPr>
              <a:t>Viewers has options of watching variety of  channels</a:t>
            </a:r>
          </a:p>
          <a:p>
            <a:r>
              <a:rPr lang="en-US" sz="8600" dirty="0">
                <a:latin typeface="Arial" panose="020B0604020202020204" pitchFamily="34" charset="0"/>
                <a:cs typeface="Arial" panose="020B0604020202020204" pitchFamily="34" charset="0"/>
              </a:rPr>
              <a:t>More Job is created for content providers to fill the multiple available channels.</a:t>
            </a:r>
          </a:p>
          <a:p>
            <a:r>
              <a:rPr lang="en-US" sz="8600" dirty="0">
                <a:latin typeface="Arial" panose="020B0604020202020204" pitchFamily="34" charset="0"/>
                <a:cs typeface="Arial" panose="020B0604020202020204" pitchFamily="34" charset="0"/>
              </a:rPr>
              <a:t>The local Set Top Boxes manufacturer creates Job for the qualified unemployed youths.</a:t>
            </a:r>
          </a:p>
          <a:p>
            <a:r>
              <a:rPr lang="en-US" sz="8600" dirty="0">
                <a:latin typeface="Arial" panose="020B0604020202020204" pitchFamily="34" charset="0"/>
                <a:cs typeface="Arial" panose="020B0604020202020204" pitchFamily="34" charset="0"/>
              </a:rPr>
              <a:t>NBC license more content providers and signal distributors thereby generating more revenue. </a:t>
            </a:r>
          </a:p>
          <a:p>
            <a:endParaRPr lang="en-US" sz="2800"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626F105C-4D50-42A7-ABF1-CD4C5AC87009}"/>
              </a:ext>
            </a:extLst>
          </p:cNvPr>
          <p:cNvGraphicFramePr>
            <a:graphicFrameLocks noChangeAspect="1"/>
          </p:cNvGraphicFramePr>
          <p:nvPr>
            <p:extLst>
              <p:ext uri="{D42A27DB-BD31-4B8C-83A1-F6EECF244321}">
                <p14:modId xmlns:p14="http://schemas.microsoft.com/office/powerpoint/2010/main" val="675976444"/>
              </p:ext>
            </p:extLst>
          </p:nvPr>
        </p:nvGraphicFramePr>
        <p:xfrm>
          <a:off x="7543800" y="242808"/>
          <a:ext cx="1393825" cy="704949"/>
        </p:xfrm>
        <a:graphic>
          <a:graphicData uri="http://schemas.openxmlformats.org/presentationml/2006/ole">
            <mc:AlternateContent xmlns:mc="http://schemas.openxmlformats.org/markup-compatibility/2006">
              <mc:Choice xmlns:v="urn:schemas-microsoft-com:vml" Requires="v">
                <p:oleObj spid="_x0000_s21514"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204843B4-5BB3-4193-82D6-3DCB349C6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42808"/>
                        <a:ext cx="1393825" cy="704949"/>
                      </a:xfrm>
                      <a:prstGeom prst="rect">
                        <a:avLst/>
                      </a:prstGeom>
                      <a:noFill/>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99D72E-8B9C-413B-9CF9-3A100B7246B1}"/>
              </a:ext>
            </a:extLst>
          </p:cNvPr>
          <p:cNvSpPr>
            <a:spLocks noGrp="1"/>
          </p:cNvSpPr>
          <p:nvPr>
            <p:ph idx="1"/>
          </p:nvPr>
        </p:nvSpPr>
        <p:spPr/>
        <p:txBody>
          <a:bodyPr/>
          <a:lstStyle/>
          <a:p>
            <a:r>
              <a:rPr lang="en-GB" dirty="0"/>
              <a:t>Government policy</a:t>
            </a:r>
          </a:p>
          <a:p>
            <a:pPr marL="109728" indent="0">
              <a:buNone/>
            </a:pPr>
            <a:endParaRPr lang="en-GB" dirty="0"/>
          </a:p>
          <a:p>
            <a:r>
              <a:rPr lang="en-GB" dirty="0"/>
              <a:t>Funding</a:t>
            </a:r>
          </a:p>
          <a:p>
            <a:pPr marL="109728" indent="0">
              <a:buNone/>
            </a:pPr>
            <a:endParaRPr lang="en-GB" dirty="0"/>
          </a:p>
          <a:p>
            <a:r>
              <a:rPr lang="en-GB" dirty="0"/>
              <a:t>Politics/Personal Interest</a:t>
            </a:r>
            <a:endParaRPr lang="en-NG" dirty="0"/>
          </a:p>
        </p:txBody>
      </p:sp>
      <p:sp>
        <p:nvSpPr>
          <p:cNvPr id="3" name="Title 2">
            <a:extLst>
              <a:ext uri="{FF2B5EF4-FFF2-40B4-BE49-F238E27FC236}">
                <a16:creationId xmlns:a16="http://schemas.microsoft.com/office/drawing/2014/main" id="{FCBCB2A3-4863-408E-BA01-036A5877F9A3}"/>
              </a:ext>
            </a:extLst>
          </p:cNvPr>
          <p:cNvSpPr>
            <a:spLocks noGrp="1"/>
          </p:cNvSpPr>
          <p:nvPr>
            <p:ph type="title"/>
          </p:nvPr>
        </p:nvSpPr>
        <p:spPr/>
        <p:txBody>
          <a:bodyPr>
            <a:noAutofit/>
          </a:bodyPr>
          <a:lstStyle/>
          <a:p>
            <a:r>
              <a:rPr lang="en-US" sz="3200" dirty="0">
                <a:solidFill>
                  <a:srgbClr val="FF0000"/>
                </a:solidFill>
                <a:latin typeface="Arial Black" panose="020B0A04020102020204" pitchFamily="34" charset="0"/>
              </a:rPr>
              <a:t>CHALLENGES IN THE ECOSYSTEM</a:t>
            </a:r>
            <a:endParaRPr lang="en-NG" sz="3200" dirty="0"/>
          </a:p>
        </p:txBody>
      </p:sp>
    </p:spTree>
    <p:extLst>
      <p:ext uri="{BB962C8B-B14F-4D97-AF65-F5344CB8AC3E}">
        <p14:creationId xmlns:p14="http://schemas.microsoft.com/office/powerpoint/2010/main" val="2601324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30BD2F-0B4C-414C-8748-D3033AE0BA84}"/>
              </a:ext>
            </a:extLst>
          </p:cNvPr>
          <p:cNvSpPr>
            <a:spLocks noGrp="1"/>
          </p:cNvSpPr>
          <p:nvPr>
            <p:ph idx="1"/>
          </p:nvPr>
        </p:nvSpPr>
        <p:spPr/>
        <p:txBody>
          <a:bodyPr>
            <a:normAutofit/>
          </a:bodyPr>
          <a:lstStyle/>
          <a:p>
            <a:r>
              <a:rPr lang="en-GB" sz="7200" b="1" dirty="0">
                <a:latin typeface="Arial Black" panose="020B0A04020102020204" pitchFamily="34" charset="0"/>
              </a:rPr>
              <a:t>THANKS FOR YOUR ATTENTION </a:t>
            </a:r>
            <a:endParaRPr lang="en-NG" sz="7200" b="1" dirty="0">
              <a:latin typeface="Arial Black" panose="020B0A04020102020204" pitchFamily="34" charset="0"/>
            </a:endParaRPr>
          </a:p>
        </p:txBody>
      </p:sp>
      <p:graphicFrame>
        <p:nvGraphicFramePr>
          <p:cNvPr id="5" name="Object 4">
            <a:extLst>
              <a:ext uri="{FF2B5EF4-FFF2-40B4-BE49-F238E27FC236}">
                <a16:creationId xmlns:a16="http://schemas.microsoft.com/office/drawing/2014/main" id="{77DB025C-7D3D-42FA-8841-175EA2C99C16}"/>
              </a:ext>
            </a:extLst>
          </p:cNvPr>
          <p:cNvGraphicFramePr>
            <a:graphicFrameLocks noChangeAspect="1"/>
          </p:cNvGraphicFramePr>
          <p:nvPr>
            <p:extLst>
              <p:ext uri="{D42A27DB-BD31-4B8C-83A1-F6EECF244321}">
                <p14:modId xmlns:p14="http://schemas.microsoft.com/office/powerpoint/2010/main" val="862308260"/>
              </p:ext>
            </p:extLst>
          </p:nvPr>
        </p:nvGraphicFramePr>
        <p:xfrm>
          <a:off x="5334000" y="5734072"/>
          <a:ext cx="1393825" cy="704949"/>
        </p:xfrm>
        <a:graphic>
          <a:graphicData uri="http://schemas.openxmlformats.org/presentationml/2006/ole">
            <mc:AlternateContent xmlns:mc="http://schemas.openxmlformats.org/markup-compatibility/2006">
              <mc:Choice xmlns:v="urn:schemas-microsoft-com:vml" Requires="v">
                <p:oleObj spid="_x0000_s8203" name="Bitmap Image" r:id="rId3" imgW="1704762" imgH="990738" progId="Paint.Picture">
                  <p:embed/>
                </p:oleObj>
              </mc:Choice>
              <mc:Fallback>
                <p:oleObj name="Bitmap Image" r:id="rId3" imgW="1704762" imgH="990738" progId="Paint.Picture">
                  <p:embed/>
                  <p:pic>
                    <p:nvPicPr>
                      <p:cNvPr id="9" name="Object 8">
                        <a:extLst>
                          <a:ext uri="{FF2B5EF4-FFF2-40B4-BE49-F238E27FC236}">
                            <a16:creationId xmlns:a16="http://schemas.microsoft.com/office/drawing/2014/main" id="{0335A8E5-CC4B-4891-92BE-B9FDFC8B9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734072"/>
                        <a:ext cx="1393825" cy="704949"/>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3D3FC179-4CB5-4321-8744-8D439398340F}"/>
              </a:ext>
            </a:extLst>
          </p:cNvPr>
          <p:cNvSpPr>
            <a:spLocks noChangeArrowheads="1"/>
          </p:cNvSpPr>
          <p:nvPr/>
        </p:nvSpPr>
        <p:spPr bwMode="auto">
          <a:xfrm>
            <a:off x="-685800" y="6334322"/>
            <a:ext cx="11353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137160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NG"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INTEGRATED TELEVISION SERVICES LIMITED</a:t>
            </a:r>
            <a:r>
              <a:rPr kumimoji="0" lang="en-US" altLang="en-NG" sz="1400" b="0" i="0"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a:t>
            </a:r>
            <a:r>
              <a:rPr kumimoji="0" lang="en-US" altLang="en-NG" sz="1400" b="0" i="1"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its</a:t>
            </a:r>
            <a:r>
              <a:rPr kumimoji="0" lang="en-US" altLang="en-NG" sz="1400" b="0" i="0" u="none" strike="noStrike" cap="none" normalizeH="0" baseline="0" dirty="0">
                <a:ln>
                  <a:noFill/>
                </a:ln>
                <a:solidFill>
                  <a:schemeClr val="tx1"/>
                </a:solidFill>
                <a:effectLst/>
                <a:latin typeface="Bauhaus 93" panose="04030905020B02020C02" pitchFamily="82" charset="0"/>
                <a:ea typeface="Calibri" panose="020F0502020204030204" pitchFamily="34" charset="0"/>
                <a:cs typeface="Times New Roman" panose="02020603050405020304" pitchFamily="18" charset="0"/>
              </a:rPr>
              <a:t>)</a:t>
            </a:r>
            <a:endParaRPr kumimoji="0" lang="en-US" altLang="en-NG" sz="1800" b="0" i="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A9076FAD-4E10-4434-BFC5-A18C66C22ECF}"/>
              </a:ext>
            </a:extLst>
          </p:cNvPr>
          <p:cNvSpPr>
            <a:spLocks noGrp="1"/>
          </p:cNvSpPr>
          <p:nvPr>
            <p:ph type="title"/>
          </p:nvPr>
        </p:nvSpPr>
        <p:spPr/>
        <p:txBody>
          <a:bodyPr>
            <a:normAutofit/>
          </a:bodyPr>
          <a:lstStyle/>
          <a:p>
            <a:r>
              <a:rPr lang="en-GB" sz="2000" dirty="0">
                <a:solidFill>
                  <a:schemeClr val="accent2"/>
                </a:solidFill>
                <a:latin typeface="Arial Black" panose="020B0A04020102020204" pitchFamily="34" charset="0"/>
              </a:rPr>
              <a:t>THE END</a:t>
            </a:r>
            <a:endParaRPr lang="en-NG" sz="2000" dirty="0">
              <a:solidFill>
                <a:schemeClr val="accent2"/>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a:p>
          <a:p>
            <a:endParaRPr lang="en-US" sz="2400" dirty="0"/>
          </a:p>
          <a:p>
            <a:r>
              <a:rPr lang="en-US" sz="2800" dirty="0">
                <a:latin typeface="Arial" panose="020B0604020202020204" pitchFamily="34" charset="0"/>
                <a:cs typeface="Arial" panose="020B0604020202020204" pitchFamily="34" charset="0"/>
              </a:rPr>
              <a:t>Broadcasting is a vital part of Nigeria’s Communication and information Infrastructure.</a:t>
            </a:r>
          </a:p>
          <a:p>
            <a:pPr marL="109728"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Nigeria is a signatory to Geneva2006 (GE2006) with ITU which had earlier set June 2015 as the deadline for transition from analogue to digital broadcasting.</a:t>
            </a:r>
          </a:p>
        </p:txBody>
      </p:sp>
      <p:sp>
        <p:nvSpPr>
          <p:cNvPr id="3" name="Title 2"/>
          <p:cNvSpPr>
            <a:spLocks noGrp="1"/>
          </p:cNvSpPr>
          <p:nvPr>
            <p:ph type="title"/>
          </p:nvPr>
        </p:nvSpPr>
        <p:spPr>
          <a:xfrm>
            <a:off x="457200" y="274638"/>
            <a:ext cx="8229600" cy="2011362"/>
          </a:xfrm>
        </p:spPr>
        <p:txBody>
          <a:bodyPr>
            <a:noAutofit/>
          </a:bodyPr>
          <a:lstStyle/>
          <a:p>
            <a:pPr algn="ctr"/>
            <a:br>
              <a:rPr lang="en-US" sz="2400" dirty="0">
                <a:solidFill>
                  <a:srgbClr val="FF0000"/>
                </a:solidFill>
              </a:rPr>
            </a:br>
            <a:r>
              <a:rPr lang="en-US" sz="2800" dirty="0">
                <a:solidFill>
                  <a:srgbClr val="FF0000"/>
                </a:solidFill>
                <a:latin typeface="Arial Black" panose="020B0A04020102020204" pitchFamily="34" charset="0"/>
              </a:rPr>
              <a:t>WHY</a:t>
            </a:r>
            <a:r>
              <a:rPr lang="en-US" sz="2400" dirty="0">
                <a:solidFill>
                  <a:srgbClr val="FF0000"/>
                </a:solidFill>
                <a:latin typeface="Arial Black" panose="020B0A04020102020204" pitchFamily="34" charset="0"/>
              </a:rPr>
              <a:t> </a:t>
            </a:r>
            <a:r>
              <a:rPr lang="en-US" sz="2800" dirty="0">
                <a:solidFill>
                  <a:srgbClr val="FF0000"/>
                </a:solidFill>
                <a:latin typeface="Arial Black" panose="020B0A04020102020204" pitchFamily="34" charset="0"/>
              </a:rPr>
              <a:t>DIGITAL SWITCH OVER ?</a:t>
            </a:r>
            <a:br>
              <a:rPr lang="en-US" sz="2800" dirty="0">
                <a:solidFill>
                  <a:srgbClr val="FF0000"/>
                </a:solidFill>
                <a:latin typeface="Arial Black" panose="020B0A04020102020204" pitchFamily="34" charset="0"/>
              </a:rPr>
            </a:br>
            <a:endParaRPr lang="en-US" sz="2400" dirty="0">
              <a:solidFill>
                <a:srgbClr val="FF0000"/>
              </a:solidFill>
              <a:latin typeface="Arial Black" panose="020B0A04020102020204" pitchFamily="34" charset="0"/>
            </a:endParaRPr>
          </a:p>
        </p:txBody>
      </p:sp>
      <p:graphicFrame>
        <p:nvGraphicFramePr>
          <p:cNvPr id="4" name="Object 3">
            <a:extLst>
              <a:ext uri="{FF2B5EF4-FFF2-40B4-BE49-F238E27FC236}">
                <a16:creationId xmlns:a16="http://schemas.microsoft.com/office/drawing/2014/main" id="{F86CAF33-A982-49C2-8F19-55DE394DEE6C}"/>
              </a:ext>
            </a:extLst>
          </p:cNvPr>
          <p:cNvGraphicFramePr>
            <a:graphicFrameLocks noChangeAspect="1"/>
          </p:cNvGraphicFramePr>
          <p:nvPr>
            <p:extLst>
              <p:ext uri="{D42A27DB-BD31-4B8C-83A1-F6EECF244321}">
                <p14:modId xmlns:p14="http://schemas.microsoft.com/office/powerpoint/2010/main" val="763052774"/>
              </p:ext>
            </p:extLst>
          </p:nvPr>
        </p:nvGraphicFramePr>
        <p:xfrm>
          <a:off x="7620000" y="498234"/>
          <a:ext cx="1393825" cy="704949"/>
        </p:xfrm>
        <a:graphic>
          <a:graphicData uri="http://schemas.openxmlformats.org/presentationml/2006/ole">
            <mc:AlternateContent xmlns:mc="http://schemas.openxmlformats.org/markup-compatibility/2006">
              <mc:Choice xmlns:v="urn:schemas-microsoft-com:vml" Requires="v">
                <p:oleObj spid="_x0000_s11275"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8234"/>
                        <a:ext cx="1393825" cy="704949"/>
                      </a:xfrm>
                      <a:prstGeom prst="rect">
                        <a:avLst/>
                      </a:prstGeom>
                      <a:noFill/>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B62A4-F7ED-40D6-AA19-8034E092FFE4}"/>
              </a:ext>
            </a:extLst>
          </p:cNvPr>
          <p:cNvSpPr>
            <a:spLocks noGrp="1"/>
          </p:cNvSpPr>
          <p:nvPr>
            <p:ph idx="1"/>
          </p:nvPr>
        </p:nvSpPr>
        <p:spPr>
          <a:xfrm>
            <a:off x="457200" y="1524000"/>
            <a:ext cx="8229600" cy="4864291"/>
          </a:xfrm>
        </p:spPr>
        <p:txBody>
          <a:bodyPr/>
          <a:lstStyle/>
          <a:p>
            <a:r>
              <a:rPr lang="en-GB" dirty="0">
                <a:latin typeface="Arial" panose="020B0604020202020204" pitchFamily="34" charset="0"/>
                <a:cs typeface="Arial" panose="020B0604020202020204" pitchFamily="34" charset="0"/>
              </a:rPr>
              <a:t>International Telecommunication Union(ITU) is the oldest agency of United Nations.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ITU, coordinates and regulates the use of Radio Frequency spectrum worldwide .</a:t>
            </a:r>
            <a:endParaRPr lang="en-NG"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801C49F0-7796-46BD-9146-24212283B951}"/>
              </a:ext>
            </a:extLst>
          </p:cNvPr>
          <p:cNvGraphicFramePr>
            <a:graphicFrameLocks noChangeAspect="1"/>
          </p:cNvGraphicFramePr>
          <p:nvPr>
            <p:extLst>
              <p:ext uri="{D42A27DB-BD31-4B8C-83A1-F6EECF244321}">
                <p14:modId xmlns:p14="http://schemas.microsoft.com/office/powerpoint/2010/main" val="763052774"/>
              </p:ext>
            </p:extLst>
          </p:nvPr>
        </p:nvGraphicFramePr>
        <p:xfrm>
          <a:off x="7620000" y="498234"/>
          <a:ext cx="1393825" cy="704949"/>
        </p:xfrm>
        <a:graphic>
          <a:graphicData uri="http://schemas.openxmlformats.org/presentationml/2006/ole">
            <mc:AlternateContent xmlns:mc="http://schemas.openxmlformats.org/markup-compatibility/2006">
              <mc:Choice xmlns:v="urn:schemas-microsoft-com:vml" Requires="v">
                <p:oleObj spid="_x0000_s12299"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8234"/>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18822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229600" cy="5397691"/>
          </a:xfrm>
        </p:spPr>
        <p:txBody>
          <a:bodyPr>
            <a:normAutofit fontScale="92500" lnSpcReduction="20000"/>
          </a:bodyPr>
          <a:lstStyle/>
          <a:p>
            <a:pPr marL="109728" indent="0" algn="ctr">
              <a:buNone/>
            </a:pPr>
            <a:r>
              <a:rPr lang="en-US" sz="2600" dirty="0">
                <a:solidFill>
                  <a:srgbClr val="FF0000"/>
                </a:solidFill>
                <a:latin typeface="Arial Black" panose="020B0A04020102020204" pitchFamily="34" charset="0"/>
              </a:rPr>
              <a:t>THE PRESIDENTIAL ADVISORY COMMITTEE (PAC)</a:t>
            </a:r>
          </a:p>
          <a:p>
            <a:pPr marL="109728" indent="0">
              <a:buNone/>
            </a:pPr>
            <a:endParaRPr lang="en-US" sz="2600" dirty="0">
              <a:latin typeface="Arial Black" panose="020B0A04020102020204" pitchFamily="34" charset="0"/>
            </a:endParaRPr>
          </a:p>
          <a:p>
            <a:pPr marL="109728" indent="0">
              <a:buNone/>
            </a:pPr>
            <a:r>
              <a:rPr lang="en-US" sz="3000" dirty="0">
                <a:latin typeface="Arial" panose="020B0604020202020204" pitchFamily="34" charset="0"/>
                <a:cs typeface="Arial" panose="020B0604020202020204" pitchFamily="34" charset="0"/>
              </a:rPr>
              <a:t>In furtherance to the ITU’s transition deadline </a:t>
            </a:r>
          </a:p>
          <a:p>
            <a:pPr marL="109728" indent="0">
              <a:buNone/>
            </a:pPr>
            <a:r>
              <a:rPr lang="en-US" sz="3000" dirty="0">
                <a:latin typeface="Arial" panose="020B0604020202020204" pitchFamily="34" charset="0"/>
                <a:cs typeface="Arial" panose="020B0604020202020204" pitchFamily="34" charset="0"/>
              </a:rPr>
              <a:t>for Nigeria, the Federal Government </a:t>
            </a:r>
          </a:p>
          <a:p>
            <a:pPr marL="109728" indent="0">
              <a:buNone/>
            </a:pPr>
            <a:r>
              <a:rPr lang="en-US" sz="3000" dirty="0">
                <a:latin typeface="Arial" panose="020B0604020202020204" pitchFamily="34" charset="0"/>
                <a:cs typeface="Arial" panose="020B0604020202020204" pitchFamily="34" charset="0"/>
              </a:rPr>
              <a:t>set up a Presidential Advisory Council (PAC) </a:t>
            </a:r>
          </a:p>
          <a:p>
            <a:pPr marL="109728" indent="0">
              <a:buNone/>
            </a:pPr>
            <a:r>
              <a:rPr lang="en-US" sz="3000" dirty="0">
                <a:latin typeface="Arial" panose="020B0604020202020204" pitchFamily="34" charset="0"/>
                <a:cs typeface="Arial" panose="020B0604020202020204" pitchFamily="34" charset="0"/>
              </a:rPr>
              <a:t>on the transition from Analogue to Digital </a:t>
            </a:r>
          </a:p>
          <a:p>
            <a:pPr marL="109728" indent="0">
              <a:buNone/>
            </a:pPr>
            <a:r>
              <a:rPr lang="en-US" sz="3000" dirty="0">
                <a:latin typeface="Arial" panose="020B0604020202020204" pitchFamily="34" charset="0"/>
                <a:cs typeface="Arial" panose="020B0604020202020204" pitchFamily="34" charset="0"/>
              </a:rPr>
              <a:t>broadcasting in the year 2007.</a:t>
            </a:r>
          </a:p>
          <a:p>
            <a:pPr marL="109728" indent="0">
              <a:buNone/>
            </a:pPr>
            <a:endParaRPr lang="en-US" sz="3000" dirty="0">
              <a:latin typeface="Arial" panose="020B0604020202020204" pitchFamily="34" charset="0"/>
              <a:cs typeface="Arial" panose="020B0604020202020204" pitchFamily="34" charset="0"/>
            </a:endParaRPr>
          </a:p>
          <a:p>
            <a:pPr marL="109728" indent="0">
              <a:buNone/>
            </a:pPr>
            <a:r>
              <a:rPr lang="en-US" sz="3000" dirty="0">
                <a:latin typeface="Arial" panose="020B0604020202020204" pitchFamily="34" charset="0"/>
                <a:cs typeface="Arial" panose="020B0604020202020204" pitchFamily="34" charset="0"/>
              </a:rPr>
              <a:t>On 11</a:t>
            </a:r>
            <a:r>
              <a:rPr lang="en-US" sz="3000" baseline="30000" dirty="0">
                <a:latin typeface="Arial" panose="020B0604020202020204" pitchFamily="34" charset="0"/>
                <a:cs typeface="Arial" panose="020B0604020202020204" pitchFamily="34" charset="0"/>
              </a:rPr>
              <a:t>th</a:t>
            </a:r>
            <a:r>
              <a:rPr lang="en-US" sz="3000" dirty="0">
                <a:latin typeface="Arial" panose="020B0604020202020204" pitchFamily="34" charset="0"/>
                <a:cs typeface="Arial" panose="020B0604020202020204" pitchFamily="34" charset="0"/>
              </a:rPr>
              <a:t> July 2011, the White Paper Drafting was committee was constituted. </a:t>
            </a:r>
          </a:p>
          <a:p>
            <a:pPr marL="109728" indent="0">
              <a:buNone/>
            </a:pPr>
            <a:endParaRPr lang="en-US" sz="3000" dirty="0">
              <a:latin typeface="Arial" panose="020B0604020202020204" pitchFamily="34" charset="0"/>
              <a:cs typeface="Arial" panose="020B0604020202020204" pitchFamily="34" charset="0"/>
            </a:endParaRPr>
          </a:p>
          <a:p>
            <a:pPr marL="109728" indent="0">
              <a:buNone/>
            </a:pPr>
            <a:r>
              <a:rPr lang="en-US" sz="3000" dirty="0">
                <a:latin typeface="Arial" panose="020B0604020202020204" pitchFamily="34" charset="0"/>
                <a:cs typeface="Arial" panose="020B0604020202020204" pitchFamily="34" charset="0"/>
              </a:rPr>
              <a:t>The result of the white Paper led to the creation of </a:t>
            </a:r>
            <a:r>
              <a:rPr lang="en-US" sz="3000" dirty="0" err="1">
                <a:latin typeface="Arial" panose="020B0604020202020204" pitchFamily="34" charset="0"/>
                <a:cs typeface="Arial" panose="020B0604020202020204" pitchFamily="34" charset="0"/>
              </a:rPr>
              <a:t>Digiteam</a:t>
            </a:r>
            <a:r>
              <a:rPr lang="en-US" sz="3000" dirty="0">
                <a:latin typeface="Arial" panose="020B0604020202020204" pitchFamily="34" charset="0"/>
                <a:cs typeface="Arial" panose="020B0604020202020204" pitchFamily="34" charset="0"/>
              </a:rPr>
              <a:t> Nigeria.</a:t>
            </a:r>
          </a:p>
          <a:p>
            <a:pPr marL="109728" indent="0">
              <a:buNone/>
            </a:pPr>
            <a:endParaRPr lang="en-US" sz="2800"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491FF2F2-5F11-4EF6-B207-3C66253D98BC}"/>
              </a:ext>
            </a:extLst>
          </p:cNvPr>
          <p:cNvGraphicFramePr>
            <a:graphicFrameLocks noChangeAspect="1"/>
          </p:cNvGraphicFramePr>
          <p:nvPr>
            <p:extLst>
              <p:ext uri="{D42A27DB-BD31-4B8C-83A1-F6EECF244321}">
                <p14:modId xmlns:p14="http://schemas.microsoft.com/office/powerpoint/2010/main" val="763052774"/>
              </p:ext>
            </p:extLst>
          </p:nvPr>
        </p:nvGraphicFramePr>
        <p:xfrm>
          <a:off x="7620000" y="498234"/>
          <a:ext cx="1393825" cy="704949"/>
        </p:xfrm>
        <a:graphic>
          <a:graphicData uri="http://schemas.openxmlformats.org/presentationml/2006/ole">
            <mc:AlternateContent xmlns:mc="http://schemas.openxmlformats.org/markup-compatibility/2006">
              <mc:Choice xmlns:v="urn:schemas-microsoft-com:vml" Requires="v">
                <p:oleObj spid="_x0000_s13323"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8234"/>
                        <a:ext cx="1393825" cy="704949"/>
                      </a:xfrm>
                      <a:prstGeom prst="rect">
                        <a:avLst/>
                      </a:prstGeom>
                      <a:noFill/>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4E538-2876-4F22-8E7E-146402E07979}"/>
              </a:ext>
            </a:extLst>
          </p:cNvPr>
          <p:cNvSpPr>
            <a:spLocks noGrp="1"/>
          </p:cNvSpPr>
          <p:nvPr>
            <p:ph idx="1"/>
          </p:nvPr>
        </p:nvSpPr>
        <p:spPr>
          <a:xfrm>
            <a:off x="540657" y="381000"/>
            <a:ext cx="8229600" cy="4525963"/>
          </a:xfrm>
        </p:spPr>
        <p:txBody>
          <a:bodyPr>
            <a:normAutofit fontScale="25000" lnSpcReduction="20000"/>
          </a:bodyPr>
          <a:lstStyle/>
          <a:p>
            <a:endParaRPr lang="en-US" sz="2800" dirty="0"/>
          </a:p>
          <a:p>
            <a:r>
              <a:rPr lang="en-US" sz="11200" dirty="0" err="1">
                <a:latin typeface="Arial" panose="020B0604020202020204" pitchFamily="34" charset="0"/>
                <a:cs typeface="Arial" panose="020B0604020202020204" pitchFamily="34" charset="0"/>
              </a:rPr>
              <a:t>DigiTeam</a:t>
            </a:r>
            <a:r>
              <a:rPr lang="en-US" sz="11200" dirty="0">
                <a:latin typeface="Arial" panose="020B0604020202020204" pitchFamily="34" charset="0"/>
                <a:cs typeface="Arial" panose="020B0604020202020204" pitchFamily="34" charset="0"/>
              </a:rPr>
              <a:t> Nigeria was inaugurated on 22</a:t>
            </a:r>
            <a:r>
              <a:rPr lang="en-US" sz="11200" baseline="30000" dirty="0">
                <a:latin typeface="Arial" panose="020B0604020202020204" pitchFamily="34" charset="0"/>
                <a:cs typeface="Arial" panose="020B0604020202020204" pitchFamily="34" charset="0"/>
              </a:rPr>
              <a:t>nd</a:t>
            </a:r>
            <a:r>
              <a:rPr lang="en-US" sz="11200" dirty="0">
                <a:latin typeface="Arial" panose="020B0604020202020204" pitchFamily="34" charset="0"/>
                <a:cs typeface="Arial" panose="020B0604020202020204" pitchFamily="34" charset="0"/>
              </a:rPr>
              <a:t> December 2012.</a:t>
            </a:r>
          </a:p>
          <a:p>
            <a:endParaRPr lang="en-US" sz="11200" dirty="0">
              <a:latin typeface="Arial" panose="020B0604020202020204" pitchFamily="34" charset="0"/>
              <a:cs typeface="Arial" panose="020B0604020202020204" pitchFamily="34" charset="0"/>
            </a:endParaRPr>
          </a:p>
          <a:p>
            <a:r>
              <a:rPr lang="en-US" sz="11200" dirty="0" err="1">
                <a:latin typeface="Arial" panose="020B0604020202020204" pitchFamily="34" charset="0"/>
                <a:cs typeface="Arial" panose="020B0604020202020204" pitchFamily="34" charset="0"/>
              </a:rPr>
              <a:t>DigiTeam’s</a:t>
            </a:r>
            <a:r>
              <a:rPr lang="en-US" sz="11200" dirty="0">
                <a:latin typeface="Arial" panose="020B0604020202020204" pitchFamily="34" charset="0"/>
                <a:cs typeface="Arial" panose="020B0604020202020204" pitchFamily="34" charset="0"/>
              </a:rPr>
              <a:t> assignment was to bring to fruition the transition from  Analogue to Digital </a:t>
            </a:r>
          </a:p>
          <a:p>
            <a:pPr marL="109728" indent="0">
              <a:buNone/>
            </a:pPr>
            <a:r>
              <a:rPr lang="en-US" sz="11200" dirty="0">
                <a:latin typeface="Arial" panose="020B0604020202020204" pitchFamily="34" charset="0"/>
                <a:cs typeface="Arial" panose="020B0604020202020204" pitchFamily="34" charset="0"/>
              </a:rPr>
              <a:t>Broadcasting in Nigeria. In line with it’s mandate of ensuring appropriate coordination </a:t>
            </a:r>
          </a:p>
          <a:p>
            <a:pPr marL="109728" indent="0">
              <a:buNone/>
            </a:pPr>
            <a:r>
              <a:rPr lang="en-US" sz="11200" dirty="0">
                <a:latin typeface="Arial" panose="020B0604020202020204" pitchFamily="34" charset="0"/>
                <a:cs typeface="Arial" panose="020B0604020202020204" pitchFamily="34" charset="0"/>
              </a:rPr>
              <a:t>with other African Countries at the ECOWAS sub region and Africa  union at continental </a:t>
            </a:r>
          </a:p>
          <a:p>
            <a:pPr marL="109728" indent="0">
              <a:buNone/>
            </a:pPr>
            <a:r>
              <a:rPr lang="en-US" sz="11200" dirty="0">
                <a:latin typeface="Arial" panose="020B0604020202020204" pitchFamily="34" charset="0"/>
                <a:cs typeface="Arial" panose="020B0604020202020204" pitchFamily="34" charset="0"/>
              </a:rPr>
              <a:t>levels.</a:t>
            </a:r>
          </a:p>
          <a:p>
            <a:pPr marL="109728" indent="0">
              <a:buNone/>
            </a:pPr>
            <a:endParaRPr lang="en-US" sz="11200" dirty="0">
              <a:latin typeface="Arial" panose="020B0604020202020204" pitchFamily="34" charset="0"/>
              <a:cs typeface="Arial" panose="020B0604020202020204" pitchFamily="34" charset="0"/>
            </a:endParaRPr>
          </a:p>
          <a:p>
            <a:r>
              <a:rPr lang="en-US" sz="11200" dirty="0" err="1">
                <a:latin typeface="Arial" panose="020B0604020202020204" pitchFamily="34" charset="0"/>
                <a:cs typeface="Arial" panose="020B0604020202020204" pitchFamily="34" charset="0"/>
              </a:rPr>
              <a:t>DigiTeam</a:t>
            </a:r>
            <a:r>
              <a:rPr lang="en-US" sz="11200" dirty="0">
                <a:latin typeface="Arial" panose="020B0604020202020204" pitchFamily="34" charset="0"/>
                <a:cs typeface="Arial" panose="020B0604020202020204" pitchFamily="34" charset="0"/>
              </a:rPr>
              <a:t>  worked with the Broadcast Regulators of all ECOWAS Countries to develop  a Common Transmission standards and a minimum Specification for </a:t>
            </a:r>
            <a:r>
              <a:rPr lang="en-US" sz="11200" b="1" dirty="0">
                <a:latin typeface="Arial" panose="020B0604020202020204" pitchFamily="34" charset="0"/>
                <a:cs typeface="Arial" panose="020B0604020202020204" pitchFamily="34" charset="0"/>
              </a:rPr>
              <a:t>Set Top</a:t>
            </a:r>
          </a:p>
          <a:p>
            <a:pPr marL="109728" indent="0">
              <a:buNone/>
            </a:pPr>
            <a:r>
              <a:rPr lang="en-US" sz="11200" b="1" dirty="0">
                <a:latin typeface="Arial" panose="020B0604020202020204" pitchFamily="34" charset="0"/>
                <a:cs typeface="Arial" panose="020B0604020202020204" pitchFamily="34" charset="0"/>
              </a:rPr>
              <a:t>Boxes and Digital Television Receivers.</a:t>
            </a:r>
          </a:p>
          <a:p>
            <a:pPr marL="109728" indent="0">
              <a:buNone/>
            </a:pPr>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Th </a:t>
            </a:r>
          </a:p>
          <a:p>
            <a:endParaRPr lang="en-US" sz="3300" dirty="0">
              <a:latin typeface="Arial" panose="020B0604020202020204" pitchFamily="34" charset="0"/>
              <a:cs typeface="Arial" panose="020B0604020202020204" pitchFamily="34" charset="0"/>
            </a:endParaRPr>
          </a:p>
          <a:p>
            <a:pPr marL="109728" indent="0">
              <a:buNone/>
            </a:pPr>
            <a:endParaRPr lang="en-US" sz="3300" dirty="0">
              <a:latin typeface="Arial" panose="020B0604020202020204" pitchFamily="34" charset="0"/>
              <a:cs typeface="Arial" panose="020B0604020202020204" pitchFamily="34" charset="0"/>
            </a:endParaRPr>
          </a:p>
          <a:p>
            <a:pPr marL="109728" indent="0">
              <a:buNone/>
            </a:pPr>
            <a:endParaRPr lang="en-US" sz="3300" dirty="0">
              <a:latin typeface="Arial" panose="020B0604020202020204" pitchFamily="34" charset="0"/>
              <a:cs typeface="Arial" panose="020B0604020202020204" pitchFamily="34" charset="0"/>
            </a:endParaRPr>
          </a:p>
          <a:p>
            <a:pPr marL="109728" indent="0">
              <a:buNone/>
            </a:pPr>
            <a:endParaRPr lang="en-US" sz="3300" dirty="0">
              <a:latin typeface="Arial" panose="020B0604020202020204" pitchFamily="34" charset="0"/>
              <a:cs typeface="Arial" panose="020B0604020202020204" pitchFamily="34" charset="0"/>
            </a:endParaRPr>
          </a:p>
          <a:p>
            <a:pPr marL="109728" indent="0">
              <a:buNone/>
            </a:pPr>
            <a:endParaRPr lang="en-US" sz="3300" dirty="0">
              <a:latin typeface="Arial" panose="020B0604020202020204" pitchFamily="34" charset="0"/>
              <a:cs typeface="Arial" panose="020B0604020202020204" pitchFamily="34" charset="0"/>
            </a:endParaRPr>
          </a:p>
          <a:p>
            <a:endParaRPr lang="en-US" sz="2800" dirty="0"/>
          </a:p>
          <a:p>
            <a:pPr marL="109728" indent="0">
              <a:buNone/>
            </a:pPr>
            <a:r>
              <a:rPr lang="en-US" sz="2800" dirty="0"/>
              <a:t> </a:t>
            </a:r>
          </a:p>
          <a:p>
            <a:pPr marL="109728" indent="0">
              <a:buNone/>
            </a:pPr>
            <a:endParaRPr lang="en-US" sz="2800" dirty="0"/>
          </a:p>
          <a:p>
            <a:pPr marL="109728" indent="0">
              <a:buNone/>
            </a:pPr>
            <a:endParaRPr lang="en-US" sz="2800" dirty="0"/>
          </a:p>
          <a:p>
            <a:endParaRPr lang="en-NG" dirty="0"/>
          </a:p>
        </p:txBody>
      </p:sp>
      <p:sp>
        <p:nvSpPr>
          <p:cNvPr id="3" name="Title 2">
            <a:extLst>
              <a:ext uri="{FF2B5EF4-FFF2-40B4-BE49-F238E27FC236}">
                <a16:creationId xmlns:a16="http://schemas.microsoft.com/office/drawing/2014/main" id="{607091A9-C852-4490-84A5-5A853B1D1E33}"/>
              </a:ext>
            </a:extLst>
          </p:cNvPr>
          <p:cNvSpPr>
            <a:spLocks noGrp="1"/>
          </p:cNvSpPr>
          <p:nvPr>
            <p:ph type="title"/>
          </p:nvPr>
        </p:nvSpPr>
        <p:spPr>
          <a:xfrm>
            <a:off x="381000" y="-304800"/>
            <a:ext cx="8229600" cy="1143000"/>
          </a:xfrm>
        </p:spPr>
        <p:txBody>
          <a:bodyPr>
            <a:normAutofit/>
          </a:bodyPr>
          <a:lstStyle/>
          <a:p>
            <a:pPr algn="ctr"/>
            <a:r>
              <a:rPr lang="en-GB" sz="2800" dirty="0">
                <a:solidFill>
                  <a:srgbClr val="FF0000"/>
                </a:solidFill>
                <a:latin typeface="Arial" panose="020B0604020202020204" pitchFamily="34" charset="0"/>
                <a:cs typeface="Arial" panose="020B0604020202020204" pitchFamily="34" charset="0"/>
              </a:rPr>
              <a:t>THE ROLE OF </a:t>
            </a:r>
            <a:r>
              <a:rPr lang="en-GB" sz="2800" dirty="0" err="1">
                <a:solidFill>
                  <a:srgbClr val="FF0000"/>
                </a:solidFill>
                <a:latin typeface="Arial" panose="020B0604020202020204" pitchFamily="34" charset="0"/>
                <a:cs typeface="Arial" panose="020B0604020202020204" pitchFamily="34" charset="0"/>
              </a:rPr>
              <a:t>DigiTEAM</a:t>
            </a:r>
            <a:r>
              <a:rPr lang="en-GB" sz="2800" dirty="0">
                <a:solidFill>
                  <a:srgbClr val="FF0000"/>
                </a:solidFill>
                <a:latin typeface="Arial" panose="020B0604020202020204" pitchFamily="34" charset="0"/>
                <a:cs typeface="Arial" panose="020B0604020202020204" pitchFamily="34" charset="0"/>
              </a:rPr>
              <a:t> NIGERIA</a:t>
            </a:r>
            <a:endParaRPr lang="en-NG" sz="2800" dirty="0">
              <a:solidFill>
                <a:srgbClr val="FF0000"/>
              </a:solidFill>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B4671A0D-74DA-4695-BA68-3A2E01D30307}"/>
              </a:ext>
            </a:extLst>
          </p:cNvPr>
          <p:cNvGraphicFramePr>
            <a:graphicFrameLocks noChangeAspect="1"/>
          </p:cNvGraphicFramePr>
          <p:nvPr>
            <p:extLst>
              <p:ext uri="{D42A27DB-BD31-4B8C-83A1-F6EECF244321}">
                <p14:modId xmlns:p14="http://schemas.microsoft.com/office/powerpoint/2010/main" val="3918476910"/>
              </p:ext>
            </p:extLst>
          </p:nvPr>
        </p:nvGraphicFramePr>
        <p:xfrm>
          <a:off x="7696200" y="819051"/>
          <a:ext cx="1393825" cy="704949"/>
        </p:xfrm>
        <a:graphic>
          <a:graphicData uri="http://schemas.openxmlformats.org/presentationml/2006/ole">
            <mc:AlternateContent xmlns:mc="http://schemas.openxmlformats.org/markup-compatibility/2006">
              <mc:Choice xmlns:v="urn:schemas-microsoft-com:vml" Requires="v">
                <p:oleObj spid="_x0000_s14347"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819051"/>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254372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C2C6A-4B2A-4276-8BD9-FD4AB130DEA1}"/>
              </a:ext>
            </a:extLst>
          </p:cNvPr>
          <p:cNvSpPr>
            <a:spLocks noGrp="1"/>
          </p:cNvSpPr>
          <p:nvPr>
            <p:ph idx="1"/>
          </p:nvPr>
        </p:nvSpPr>
        <p:spPr>
          <a:xfrm>
            <a:off x="457200" y="1066800"/>
            <a:ext cx="8229600" cy="4940491"/>
          </a:xfrm>
        </p:spPr>
        <p:txBody>
          <a:bodyPr>
            <a:normAutofit lnSpcReduction="10000"/>
          </a:bodyPr>
          <a:lstStyle/>
          <a:p>
            <a:pPr marL="109728" indent="0">
              <a:buNone/>
            </a:pPr>
            <a:r>
              <a:rPr lang="en-GB" sz="2800" dirty="0">
                <a:solidFill>
                  <a:srgbClr val="FF0000"/>
                </a:solidFill>
                <a:latin typeface="Arial Black" panose="020B0A04020102020204" pitchFamily="34" charset="0"/>
                <a:cs typeface="Arial" panose="020B0604020202020204" pitchFamily="34" charset="0"/>
              </a:rPr>
              <a:t>THE ROLE OF </a:t>
            </a:r>
            <a:r>
              <a:rPr lang="en-GB" sz="2800" dirty="0" err="1">
                <a:solidFill>
                  <a:srgbClr val="FF0000"/>
                </a:solidFill>
                <a:latin typeface="Arial Black" panose="020B0A04020102020204" pitchFamily="34" charset="0"/>
                <a:cs typeface="Arial" panose="020B0604020202020204" pitchFamily="34" charset="0"/>
              </a:rPr>
              <a:t>DigiTEAM</a:t>
            </a:r>
            <a:r>
              <a:rPr lang="en-GB" sz="2800" dirty="0">
                <a:solidFill>
                  <a:srgbClr val="FF0000"/>
                </a:solidFill>
                <a:latin typeface="Arial Black" panose="020B0A04020102020204" pitchFamily="34" charset="0"/>
                <a:cs typeface="Arial" panose="020B0604020202020204" pitchFamily="34" charset="0"/>
              </a:rPr>
              <a:t> NIGERIA</a:t>
            </a:r>
          </a:p>
          <a:p>
            <a:pPr marL="109728" indent="0">
              <a:buNone/>
            </a:pPr>
            <a:endParaRPr lang="en-GB" sz="2800" dirty="0">
              <a:solidFill>
                <a:srgbClr val="FF0000"/>
              </a:solidFill>
              <a:latin typeface="Arial Black" panose="020B0A040201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DigiTeam</a:t>
            </a:r>
            <a:r>
              <a:rPr lang="en-US" sz="2800" dirty="0">
                <a:latin typeface="Arial" panose="020B0604020202020204" pitchFamily="34" charset="0"/>
                <a:cs typeface="Arial" panose="020B0604020202020204" pitchFamily="34" charset="0"/>
              </a:rPr>
              <a:t> in collaboration with NBC worked out the modalities for splitting broadcast services into Broadcast Content Provider and Broadcast Signal Distributors.</a:t>
            </a:r>
          </a:p>
          <a:p>
            <a:pPr marL="109728"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err="1"/>
              <a:t>DigiTeam</a:t>
            </a:r>
            <a:r>
              <a:rPr lang="en-US" sz="2800" dirty="0"/>
              <a:t> worked out the modalities,</a:t>
            </a:r>
          </a:p>
          <a:p>
            <a:pPr marL="109728" indent="0">
              <a:buNone/>
            </a:pPr>
            <a:r>
              <a:rPr lang="en-US" sz="2800" dirty="0"/>
              <a:t>  implementation processes for the establishment and the conditions of operation of Broadcast Signal Distributors</a:t>
            </a:r>
            <a:endParaRPr lang="en-NG" sz="2800"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B5D12EBE-DDF0-472D-8B2F-049564195903}"/>
              </a:ext>
            </a:extLst>
          </p:cNvPr>
          <p:cNvGraphicFramePr>
            <a:graphicFrameLocks noChangeAspect="1"/>
          </p:cNvGraphicFramePr>
          <p:nvPr>
            <p:extLst>
              <p:ext uri="{D42A27DB-BD31-4B8C-83A1-F6EECF244321}">
                <p14:modId xmlns:p14="http://schemas.microsoft.com/office/powerpoint/2010/main" val="763052774"/>
              </p:ext>
            </p:extLst>
          </p:nvPr>
        </p:nvGraphicFramePr>
        <p:xfrm>
          <a:off x="7620000" y="498234"/>
          <a:ext cx="1393825" cy="704949"/>
        </p:xfrm>
        <a:graphic>
          <a:graphicData uri="http://schemas.openxmlformats.org/presentationml/2006/ole">
            <mc:AlternateContent xmlns:mc="http://schemas.openxmlformats.org/markup-compatibility/2006">
              <mc:Choice xmlns:v="urn:schemas-microsoft-com:vml" Requires="v">
                <p:oleObj spid="_x0000_s15371"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8234"/>
                        <a:ext cx="1393825" cy="704949"/>
                      </a:xfrm>
                      <a:prstGeom prst="rect">
                        <a:avLst/>
                      </a:prstGeom>
                      <a:noFill/>
                    </p:spPr>
                  </p:pic>
                </p:oleObj>
              </mc:Fallback>
            </mc:AlternateContent>
          </a:graphicData>
        </a:graphic>
      </p:graphicFrame>
    </p:spTree>
    <p:extLst>
      <p:ext uri="{BB962C8B-B14F-4D97-AF65-F5344CB8AC3E}">
        <p14:creationId xmlns:p14="http://schemas.microsoft.com/office/powerpoint/2010/main" val="242613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 response to the challenges of the Digital migration, the licensing legal framework in the Broadcasting Industry was structured along  namely,</a:t>
            </a:r>
          </a:p>
          <a:p>
            <a:endParaRPr lang="en-US"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  (a) Television Service License- the authority to produce a content, and</a:t>
            </a:r>
          </a:p>
          <a:p>
            <a:pPr>
              <a:buNone/>
            </a:pPr>
            <a:r>
              <a:rPr lang="en-US" dirty="0">
                <a:latin typeface="Arial" panose="020B0604020202020204" pitchFamily="34" charset="0"/>
                <a:cs typeface="Arial" panose="020B0604020202020204" pitchFamily="34" charset="0"/>
              </a:rPr>
              <a:t> </a:t>
            </a:r>
          </a:p>
          <a:p>
            <a:pPr>
              <a:buNone/>
            </a:pPr>
            <a:r>
              <a:rPr lang="en-US" dirty="0">
                <a:latin typeface="Arial" panose="020B0604020202020204" pitchFamily="34" charset="0"/>
                <a:cs typeface="Arial" panose="020B0604020202020204" pitchFamily="34" charset="0"/>
              </a:rPr>
              <a:t> (b) Broadcast Distribution License –the authority to provide transmission platform to broadcasters</a:t>
            </a:r>
          </a:p>
        </p:txBody>
      </p:sp>
      <p:sp>
        <p:nvSpPr>
          <p:cNvPr id="3" name="Title 2"/>
          <p:cNvSpPr>
            <a:spLocks noGrp="1"/>
          </p:cNvSpPr>
          <p:nvPr>
            <p:ph type="title"/>
          </p:nvPr>
        </p:nvSpPr>
        <p:spPr>
          <a:xfrm>
            <a:off x="-152400" y="257796"/>
            <a:ext cx="8229600" cy="1143000"/>
          </a:xfrm>
        </p:spPr>
        <p:txBody>
          <a:bodyPr>
            <a:normAutofit/>
          </a:bodyPr>
          <a:lstStyle/>
          <a:p>
            <a:pPr algn="ctr"/>
            <a:r>
              <a:rPr lang="en-US" sz="2800" dirty="0">
                <a:solidFill>
                  <a:srgbClr val="FF0000"/>
                </a:solidFill>
                <a:latin typeface="Arial Black" panose="020B0A04020102020204" pitchFamily="34" charset="0"/>
              </a:rPr>
              <a:t>DSO VALUE CHAIN</a:t>
            </a:r>
            <a:endParaRPr lang="en-US" sz="2400" dirty="0">
              <a:solidFill>
                <a:srgbClr val="FF0000"/>
              </a:solidFill>
              <a:latin typeface="Arial Black" panose="020B0A04020102020204" pitchFamily="34" charset="0"/>
            </a:endParaRPr>
          </a:p>
        </p:txBody>
      </p:sp>
      <p:graphicFrame>
        <p:nvGraphicFramePr>
          <p:cNvPr id="4" name="Object 3">
            <a:extLst>
              <a:ext uri="{FF2B5EF4-FFF2-40B4-BE49-F238E27FC236}">
                <a16:creationId xmlns:a16="http://schemas.microsoft.com/office/drawing/2014/main" id="{139FAEF9-37B6-4D85-BBF3-46C5D2CC48CA}"/>
              </a:ext>
            </a:extLst>
          </p:cNvPr>
          <p:cNvGraphicFramePr>
            <a:graphicFrameLocks noChangeAspect="1"/>
          </p:cNvGraphicFramePr>
          <p:nvPr>
            <p:extLst>
              <p:ext uri="{D42A27DB-BD31-4B8C-83A1-F6EECF244321}">
                <p14:modId xmlns:p14="http://schemas.microsoft.com/office/powerpoint/2010/main" val="1967372166"/>
              </p:ext>
            </p:extLst>
          </p:nvPr>
        </p:nvGraphicFramePr>
        <p:xfrm>
          <a:off x="7620000" y="498234"/>
          <a:ext cx="1393825" cy="704949"/>
        </p:xfrm>
        <a:graphic>
          <a:graphicData uri="http://schemas.openxmlformats.org/presentationml/2006/ole">
            <mc:AlternateContent xmlns:mc="http://schemas.openxmlformats.org/markup-compatibility/2006">
              <mc:Choice xmlns:v="urn:schemas-microsoft-com:vml" Requires="v">
                <p:oleObj spid="_x0000_s7182" name="Bitmap Image" r:id="rId3" imgW="1704762" imgH="990738" progId="Paint.Picture">
                  <p:embed/>
                </p:oleObj>
              </mc:Choice>
              <mc:Fallback>
                <p:oleObj name="Bitmap Image" r:id="rId3" imgW="1704762" imgH="990738" progId="Paint.Picture">
                  <p:embed/>
                  <p:pic>
                    <p:nvPicPr>
                      <p:cNvPr id="7" name="Object 6">
                        <a:extLst>
                          <a:ext uri="{FF2B5EF4-FFF2-40B4-BE49-F238E27FC236}">
                            <a16:creationId xmlns:a16="http://schemas.microsoft.com/office/drawing/2014/main" id="{68C06978-0295-42E9-9938-79D929FD4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8234"/>
                        <a:ext cx="1393825" cy="704949"/>
                      </a:xfrm>
                      <a:prstGeom prst="rect">
                        <a:avLst/>
                      </a:prstGeom>
                      <a:noFill/>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A42E0-A314-4677-9040-EA6B5DF8F2EF}"/>
              </a:ext>
            </a:extLst>
          </p:cNvPr>
          <p:cNvSpPr>
            <a:spLocks noGrp="1"/>
          </p:cNvSpPr>
          <p:nvPr>
            <p:ph idx="1"/>
          </p:nvPr>
        </p:nvSpPr>
        <p:spPr/>
        <p:txBody>
          <a:bodyPr/>
          <a:lstStyle/>
          <a:p>
            <a:pPr marL="109728" indent="0">
              <a:buNone/>
            </a:pPr>
            <a:r>
              <a:rPr lang="en-GB" dirty="0"/>
              <a:t>(c) And Local Set Top Box manufacturers-the authority to manufacture the Set Top Boxes.</a:t>
            </a:r>
          </a:p>
          <a:p>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288EDEC3-4F53-4376-B6E3-F85DD6A684CB}"/>
              </a:ext>
            </a:extLst>
          </p:cNvPr>
          <p:cNvSpPr>
            <a:spLocks noGrp="1"/>
          </p:cNvSpPr>
          <p:nvPr>
            <p:ph type="title"/>
          </p:nvPr>
        </p:nvSpPr>
        <p:spPr/>
        <p:txBody>
          <a:bodyPr>
            <a:noAutofit/>
          </a:bodyPr>
          <a:lstStyle/>
          <a:p>
            <a:pPr algn="ctr"/>
            <a:r>
              <a:rPr lang="en-US" sz="2400" dirty="0">
                <a:solidFill>
                  <a:srgbClr val="FF0000"/>
                </a:solidFill>
                <a:latin typeface="Arial Black" panose="020B0A04020102020204" pitchFamily="34" charset="0"/>
              </a:rPr>
              <a:t>DSO VALUE CHAIN</a:t>
            </a:r>
            <a:endParaRPr lang="en-NG" sz="2400" dirty="0"/>
          </a:p>
        </p:txBody>
      </p:sp>
      <p:graphicFrame>
        <p:nvGraphicFramePr>
          <p:cNvPr id="4" name="Object 3">
            <a:extLst>
              <a:ext uri="{FF2B5EF4-FFF2-40B4-BE49-F238E27FC236}">
                <a16:creationId xmlns:a16="http://schemas.microsoft.com/office/drawing/2014/main" id="{204843B4-5BB3-4193-82D6-3DCB349C61F3}"/>
              </a:ext>
            </a:extLst>
          </p:cNvPr>
          <p:cNvGraphicFramePr>
            <a:graphicFrameLocks noChangeAspect="1"/>
          </p:cNvGraphicFramePr>
          <p:nvPr>
            <p:extLst>
              <p:ext uri="{D42A27DB-BD31-4B8C-83A1-F6EECF244321}">
                <p14:modId xmlns:p14="http://schemas.microsoft.com/office/powerpoint/2010/main" val="847887158"/>
              </p:ext>
            </p:extLst>
          </p:nvPr>
        </p:nvGraphicFramePr>
        <p:xfrm>
          <a:off x="7543800" y="242808"/>
          <a:ext cx="1393825" cy="704949"/>
        </p:xfrm>
        <a:graphic>
          <a:graphicData uri="http://schemas.openxmlformats.org/presentationml/2006/ole">
            <mc:AlternateContent xmlns:mc="http://schemas.openxmlformats.org/markup-compatibility/2006">
              <mc:Choice xmlns:v="urn:schemas-microsoft-com:vml" Requires="v">
                <p:oleObj spid="_x0000_s16400" name="Bitmap Image" r:id="rId3" imgW="1704762" imgH="990738" progId="Paint.Picture">
                  <p:embed/>
                </p:oleObj>
              </mc:Choice>
              <mc:Fallback>
                <p:oleObj name="Bitmap Image" r:id="rId3" imgW="1704762" imgH="990738" progId="Paint.Picture">
                  <p:embed/>
                  <p:pic>
                    <p:nvPicPr>
                      <p:cNvPr id="4" name="Object 3">
                        <a:extLst>
                          <a:ext uri="{FF2B5EF4-FFF2-40B4-BE49-F238E27FC236}">
                            <a16:creationId xmlns:a16="http://schemas.microsoft.com/office/drawing/2014/main" id="{139FAEF9-37B6-4D85-BBF3-46C5D2CC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42808"/>
                        <a:ext cx="1393825" cy="704949"/>
                      </a:xfrm>
                      <a:prstGeom prst="rect">
                        <a:avLst/>
                      </a:prstGeom>
                      <a:noFill/>
                    </p:spPr>
                  </p:pic>
                </p:oleObj>
              </mc:Fallback>
            </mc:AlternateContent>
          </a:graphicData>
        </a:graphic>
      </p:graphicFrame>
      <p:grpSp>
        <p:nvGrpSpPr>
          <p:cNvPr id="5" name="Group 4">
            <a:extLst>
              <a:ext uri="{FF2B5EF4-FFF2-40B4-BE49-F238E27FC236}">
                <a16:creationId xmlns:a16="http://schemas.microsoft.com/office/drawing/2014/main" id="{5136EF11-F411-43DE-AEE2-DEBD3A908A9D}"/>
              </a:ext>
            </a:extLst>
          </p:cNvPr>
          <p:cNvGrpSpPr/>
          <p:nvPr/>
        </p:nvGrpSpPr>
        <p:grpSpPr>
          <a:xfrm>
            <a:off x="318100" y="2743200"/>
            <a:ext cx="4482500" cy="1698844"/>
            <a:chOff x="3599615" y="4792030"/>
            <a:chExt cx="7526382" cy="2273978"/>
          </a:xfrm>
        </p:grpSpPr>
        <p:sp>
          <p:nvSpPr>
            <p:cNvPr id="15" name="Arrow: Pentagon 14">
              <a:extLst>
                <a:ext uri="{FF2B5EF4-FFF2-40B4-BE49-F238E27FC236}">
                  <a16:creationId xmlns:a16="http://schemas.microsoft.com/office/drawing/2014/main" id="{FBE63F2B-56EF-41A9-9FC3-DE7CC766A324}"/>
                </a:ext>
              </a:extLst>
            </p:cNvPr>
            <p:cNvSpPr/>
            <p:nvPr/>
          </p:nvSpPr>
          <p:spPr>
            <a:xfrm>
              <a:off x="3599615" y="4792030"/>
              <a:ext cx="5611140" cy="1923338"/>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dirty="0"/>
            </a:p>
            <a:p>
              <a:endParaRPr lang="en-GB" dirty="0"/>
            </a:p>
            <a:p>
              <a:endParaRPr lang="en-GB" dirty="0"/>
            </a:p>
            <a:p>
              <a:r>
                <a:rPr lang="en-GB" sz="1400" b="1" dirty="0"/>
                <a:t>CONTENT </a:t>
              </a:r>
            </a:p>
            <a:p>
              <a:r>
                <a:rPr lang="en-GB" sz="1400" b="1" dirty="0"/>
                <a:t>PROVIDER</a:t>
              </a:r>
              <a:endParaRPr lang="en-NG" sz="1400" b="1" dirty="0"/>
            </a:p>
          </p:txBody>
        </p:sp>
        <p:sp>
          <p:nvSpPr>
            <p:cNvPr id="16" name="Arrow: Pentagon 4">
              <a:extLst>
                <a:ext uri="{FF2B5EF4-FFF2-40B4-BE49-F238E27FC236}">
                  <a16:creationId xmlns:a16="http://schemas.microsoft.com/office/drawing/2014/main" id="{62539C54-8900-49E1-A336-9CDF5193B2EF}"/>
                </a:ext>
              </a:extLst>
            </p:cNvPr>
            <p:cNvSpPr txBox="1"/>
            <p:nvPr/>
          </p:nvSpPr>
          <p:spPr>
            <a:xfrm>
              <a:off x="6441833" y="4984157"/>
              <a:ext cx="4684164"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9362" tIns="114681" rIns="57341" bIns="114681" numCol="1" spcCol="1270" anchor="ctr" anchorCtr="0">
              <a:noAutofit/>
            </a:bodyPr>
            <a:lstStyle/>
            <a:p>
              <a:pPr marL="0" lvl="0" indent="0" algn="ctr" defTabSz="1911350">
                <a:lnSpc>
                  <a:spcPct val="90000"/>
                </a:lnSpc>
                <a:spcBef>
                  <a:spcPct val="0"/>
                </a:spcBef>
                <a:spcAft>
                  <a:spcPct val="35000"/>
                </a:spcAft>
                <a:buNone/>
              </a:pPr>
              <a:endParaRPr lang="en-US" sz="4300" kern="1200" dirty="0"/>
            </a:p>
          </p:txBody>
        </p:sp>
      </p:grpSp>
      <p:sp>
        <p:nvSpPr>
          <p:cNvPr id="13" name="Arrow: Chevron 12">
            <a:extLst>
              <a:ext uri="{FF2B5EF4-FFF2-40B4-BE49-F238E27FC236}">
                <a16:creationId xmlns:a16="http://schemas.microsoft.com/office/drawing/2014/main" id="{79F5834F-8D6D-4116-B2A5-CD9981916B2D}"/>
              </a:ext>
            </a:extLst>
          </p:cNvPr>
          <p:cNvSpPr/>
          <p:nvPr/>
        </p:nvSpPr>
        <p:spPr>
          <a:xfrm>
            <a:off x="2113068" y="2796956"/>
            <a:ext cx="3552098" cy="1355525"/>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dirty="0"/>
          </a:p>
          <a:p>
            <a:endParaRPr lang="en-GB" dirty="0"/>
          </a:p>
          <a:p>
            <a:r>
              <a:rPr lang="en-GB" sz="1400" b="1" dirty="0"/>
              <a:t>SIGNAL DISTRIBUTORS</a:t>
            </a:r>
          </a:p>
        </p:txBody>
      </p:sp>
      <p:grpSp>
        <p:nvGrpSpPr>
          <p:cNvPr id="7" name="Group 6">
            <a:extLst>
              <a:ext uri="{FF2B5EF4-FFF2-40B4-BE49-F238E27FC236}">
                <a16:creationId xmlns:a16="http://schemas.microsoft.com/office/drawing/2014/main" id="{6223170C-214A-4680-98E1-1C453B809F55}"/>
              </a:ext>
            </a:extLst>
          </p:cNvPr>
          <p:cNvGrpSpPr/>
          <p:nvPr/>
        </p:nvGrpSpPr>
        <p:grpSpPr>
          <a:xfrm>
            <a:off x="4432493" y="2623591"/>
            <a:ext cx="3117991" cy="1527980"/>
            <a:chOff x="8332592" y="4497376"/>
            <a:chExt cx="5204628" cy="2279353"/>
          </a:xfrm>
        </p:grpSpPr>
        <p:sp>
          <p:nvSpPr>
            <p:cNvPr id="11" name="Arrow: Chevron 10">
              <a:extLst>
                <a:ext uri="{FF2B5EF4-FFF2-40B4-BE49-F238E27FC236}">
                  <a16:creationId xmlns:a16="http://schemas.microsoft.com/office/drawing/2014/main" id="{EE3DD60D-D673-455A-A5FD-07E8F4DB7909}"/>
                </a:ext>
              </a:extLst>
            </p:cNvPr>
            <p:cNvSpPr/>
            <p:nvPr/>
          </p:nvSpPr>
          <p:spPr>
            <a:xfrm>
              <a:off x="8332592" y="4694878"/>
              <a:ext cx="5204628" cy="2081851"/>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Arrow: Chevron 8">
              <a:extLst>
                <a:ext uri="{FF2B5EF4-FFF2-40B4-BE49-F238E27FC236}">
                  <a16:creationId xmlns:a16="http://schemas.microsoft.com/office/drawing/2014/main" id="{F1553C73-287A-4F4E-84AA-7E460A990CF9}"/>
                </a:ext>
              </a:extLst>
            </p:cNvPr>
            <p:cNvSpPr txBox="1"/>
            <p:nvPr/>
          </p:nvSpPr>
          <p:spPr>
            <a:xfrm>
              <a:off x="9179235" y="4497376"/>
              <a:ext cx="3209045" cy="208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marL="0" lvl="0" indent="0" algn="ctr" defTabSz="1911350">
                <a:lnSpc>
                  <a:spcPct val="90000"/>
                </a:lnSpc>
                <a:spcBef>
                  <a:spcPct val="0"/>
                </a:spcBef>
                <a:spcAft>
                  <a:spcPct val="35000"/>
                </a:spcAft>
                <a:buNone/>
              </a:pPr>
              <a:r>
                <a:rPr lang="en-US" sz="1400" b="1" kern="1200" dirty="0"/>
                <a:t>STB</a:t>
              </a:r>
            </a:p>
            <a:p>
              <a:pPr marL="0" lvl="0" indent="0" algn="ctr" defTabSz="1911350">
                <a:lnSpc>
                  <a:spcPct val="90000"/>
                </a:lnSpc>
                <a:spcBef>
                  <a:spcPct val="0"/>
                </a:spcBef>
                <a:spcAft>
                  <a:spcPct val="35000"/>
                </a:spcAft>
                <a:buNone/>
              </a:pPr>
              <a:r>
                <a:rPr lang="en-US" sz="1400" b="1" dirty="0"/>
                <a:t>MANUFACTURERS</a:t>
              </a:r>
              <a:endParaRPr lang="en-US" sz="1400" b="1" kern="1200" dirty="0"/>
            </a:p>
          </p:txBody>
        </p:sp>
      </p:grpSp>
      <p:sp>
        <p:nvSpPr>
          <p:cNvPr id="9" name="Arrow: Chevron 8">
            <a:extLst>
              <a:ext uri="{FF2B5EF4-FFF2-40B4-BE49-F238E27FC236}">
                <a16:creationId xmlns:a16="http://schemas.microsoft.com/office/drawing/2014/main" id="{81CEC98A-76A1-4009-A62D-61B47F1F8E74}"/>
              </a:ext>
            </a:extLst>
          </p:cNvPr>
          <p:cNvSpPr/>
          <p:nvPr/>
        </p:nvSpPr>
        <p:spPr>
          <a:xfrm>
            <a:off x="6201845" y="2740790"/>
            <a:ext cx="2942155" cy="1395582"/>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dirty="0"/>
          </a:p>
          <a:p>
            <a:endParaRPr lang="en-GB" sz="1400" b="1" dirty="0"/>
          </a:p>
          <a:p>
            <a:r>
              <a:rPr lang="en-GB" sz="1400" b="1" dirty="0"/>
              <a:t>VIEWERS</a:t>
            </a:r>
            <a:endParaRPr lang="en-NG" sz="1400" b="1" dirty="0"/>
          </a:p>
        </p:txBody>
      </p:sp>
    </p:spTree>
    <p:extLst>
      <p:ext uri="{BB962C8B-B14F-4D97-AF65-F5344CB8AC3E}">
        <p14:creationId xmlns:p14="http://schemas.microsoft.com/office/powerpoint/2010/main" val="2238961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3736</TotalTime>
  <Words>873</Words>
  <Application>Microsoft Office PowerPoint</Application>
  <PresentationFormat>On-screen Show (4:3)</PresentationFormat>
  <Paragraphs>163</Paragraphs>
  <Slides>22</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Agency FB</vt:lpstr>
      <vt:lpstr>Angsana New</vt:lpstr>
      <vt:lpstr>Arial</vt:lpstr>
      <vt:lpstr>Arial Black</vt:lpstr>
      <vt:lpstr>Avenir</vt:lpstr>
      <vt:lpstr>Bauhaus 93</vt:lpstr>
      <vt:lpstr>Calibri</vt:lpstr>
      <vt:lpstr>Lucida Sans Unicode</vt:lpstr>
      <vt:lpstr>Verdana</vt:lpstr>
      <vt:lpstr>Wingdings 2</vt:lpstr>
      <vt:lpstr>Wingdings 3</vt:lpstr>
      <vt:lpstr>Concourse</vt:lpstr>
      <vt:lpstr>Paintbrush Picture</vt:lpstr>
      <vt:lpstr>DIGITAL SWITCH OVER (DSO)</vt:lpstr>
      <vt:lpstr>Discussing </vt:lpstr>
      <vt:lpstr> WHY DIGITAL SWITCH OVER ? </vt:lpstr>
      <vt:lpstr>PowerPoint Presentation</vt:lpstr>
      <vt:lpstr>PowerPoint Presentation</vt:lpstr>
      <vt:lpstr>THE ROLE OF DigiTEAM NIGERIA</vt:lpstr>
      <vt:lpstr>PowerPoint Presentation</vt:lpstr>
      <vt:lpstr>DSO VALUE CHAIN</vt:lpstr>
      <vt:lpstr>DSO VALUE CHAIN</vt:lpstr>
      <vt:lpstr>DSO Value Chain</vt:lpstr>
      <vt:lpstr>PowerPoint Presentation</vt:lpstr>
      <vt:lpstr>PowerPoint Presentation</vt:lpstr>
      <vt:lpstr>ITS VISION AND MISSION</vt:lpstr>
      <vt:lpstr>PowerPoint Presentation</vt:lpstr>
      <vt:lpstr>  INTEGRATED TELEVISION SERVICES(ITS) ADDED VALUE</vt:lpstr>
      <vt:lpstr>PowerPoint Presentation</vt:lpstr>
      <vt:lpstr>ITS HEADEND AND TRANSMITTER STATION</vt:lpstr>
      <vt:lpstr>ITS DTT SCHEMATIC</vt:lpstr>
      <vt:lpstr>PowerPoint Presentation</vt:lpstr>
      <vt:lpstr>PowerPoint Presentation</vt:lpstr>
      <vt:lpstr>CHALLENGES IN THE ECOSYSTEM</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TELEVISION SERVICES</dc:title>
  <dc:creator>YAHAYA SN</dc:creator>
  <cp:lastModifiedBy>Ogido Chogudo</cp:lastModifiedBy>
  <cp:revision>141</cp:revision>
  <dcterms:created xsi:type="dcterms:W3CDTF">2018-12-12T12:43:28Z</dcterms:created>
  <dcterms:modified xsi:type="dcterms:W3CDTF">2019-09-10T11:04:13Z</dcterms:modified>
</cp:coreProperties>
</file>